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744" r:id="rId3"/>
    <p:sldId id="745" r:id="rId4"/>
    <p:sldId id="746" r:id="rId5"/>
    <p:sldId id="747" r:id="rId6"/>
    <p:sldId id="748" r:id="rId7"/>
    <p:sldId id="750" r:id="rId8"/>
    <p:sldId id="751" r:id="rId9"/>
    <p:sldId id="753" r:id="rId10"/>
    <p:sldId id="754" r:id="rId11"/>
    <p:sldId id="755" r:id="rId12"/>
    <p:sldId id="756" r:id="rId13"/>
    <p:sldId id="757" r:id="rId14"/>
    <p:sldId id="758" r:id="rId15"/>
    <p:sldId id="759" r:id="rId16"/>
    <p:sldId id="803" r:id="rId17"/>
    <p:sldId id="804" r:id="rId18"/>
    <p:sldId id="805" r:id="rId19"/>
    <p:sldId id="686" r:id="rId20"/>
    <p:sldId id="835" r:id="rId21"/>
    <p:sldId id="836" r:id="rId22"/>
    <p:sldId id="834" r:id="rId23"/>
    <p:sldId id="685" r:id="rId24"/>
    <p:sldId id="806" r:id="rId25"/>
    <p:sldId id="741" r:id="rId26"/>
    <p:sldId id="807" r:id="rId27"/>
    <p:sldId id="743" r:id="rId28"/>
    <p:sldId id="808" r:id="rId29"/>
    <p:sldId id="742" r:id="rId30"/>
    <p:sldId id="809" r:id="rId31"/>
    <p:sldId id="810" r:id="rId32"/>
    <p:sldId id="811" r:id="rId33"/>
    <p:sldId id="812" r:id="rId34"/>
    <p:sldId id="813" r:id="rId35"/>
    <p:sldId id="814" r:id="rId36"/>
    <p:sldId id="820" r:id="rId37"/>
    <p:sldId id="819" r:id="rId38"/>
    <p:sldId id="821" r:id="rId39"/>
    <p:sldId id="822" r:id="rId40"/>
    <p:sldId id="604" r:id="rId41"/>
    <p:sldId id="605" r:id="rId42"/>
    <p:sldId id="606" r:id="rId43"/>
    <p:sldId id="608" r:id="rId44"/>
    <p:sldId id="611" r:id="rId45"/>
    <p:sldId id="612" r:id="rId46"/>
    <p:sldId id="828" r:id="rId47"/>
    <p:sldId id="829" r:id="rId48"/>
    <p:sldId id="609" r:id="rId49"/>
    <p:sldId id="824" r:id="rId50"/>
    <p:sldId id="830" r:id="rId51"/>
    <p:sldId id="831" r:id="rId52"/>
    <p:sldId id="832" r:id="rId53"/>
    <p:sldId id="823" r:id="rId54"/>
    <p:sldId id="833" r:id="rId55"/>
    <p:sldId id="815" r:id="rId56"/>
    <p:sldId id="826" r:id="rId5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977">
          <p15:clr>
            <a:srgbClr val="A4A3A4"/>
          </p15:clr>
        </p15:guide>
        <p15:guide id="2" pos="27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DB81"/>
    <a:srgbClr val="FFDF00"/>
    <a:srgbClr val="00FF8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9" autoAdjust="0"/>
    <p:restoredTop sz="76009" autoAdjust="0"/>
  </p:normalViewPr>
  <p:slideViewPr>
    <p:cSldViewPr showGuides="1">
      <p:cViewPr varScale="1">
        <p:scale>
          <a:sx n="90" d="100"/>
          <a:sy n="90" d="100"/>
        </p:scale>
        <p:origin x="1040" y="184"/>
      </p:cViewPr>
      <p:guideLst>
        <p:guide orient="horz" pos="2977"/>
        <p:guide pos="27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DF74EA7-71CD-9846-BD15-8D28957742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38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935E47E-8E70-884C-8FB2-494993090F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768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easysol.net/machine-learning-algorithms-3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736311F-7971-D549-82F6-3B2E01C40EC0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way of saying this is event A is conditioned on event B.</a:t>
            </a:r>
          </a:p>
          <a:p>
            <a:r>
              <a:rPr lang="en-US" dirty="0"/>
              <a:t>The joint probability divided by probability of  B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/wiki/Probability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Conditional_probability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39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Bayes theorem express the relationship between probability of A given B and probability of B given A as stated in this equation. 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/wiki/Probability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19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is the set of values  for the input features in the our sample. </a:t>
            </a:r>
          </a:p>
          <a:p>
            <a:r>
              <a:rPr lang="en-US" dirty="0"/>
              <a:t>Given the sample with features X, predict the corresponding class 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9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Resource: Machine Learning with Big Data from UCSD and Stanford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50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Naive_Bayes_classifier</a:t>
            </a:r>
            <a:endParaRPr lang="en-US" dirty="0"/>
          </a:p>
          <a:p>
            <a:r>
              <a:rPr lang="en-US" dirty="0"/>
              <a:t>Resource: UCSD Machine Learning with Big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79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where did I get the “mean” and ”SD” numbers ? I calculated the Mean and Standard Deviation for each iris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6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distribution plot, its smooth curve. For each of the 3 species of Iris. And it is a function of “Patel-Length”</a:t>
            </a:r>
          </a:p>
          <a:p>
            <a:r>
              <a:rPr lang="en-US" dirty="0"/>
              <a:t>Red </a:t>
            </a:r>
            <a:r>
              <a:rPr lang="en-US" dirty="0" err="1"/>
              <a:t>Setosa</a:t>
            </a:r>
            <a:r>
              <a:rPr lang="en-US" dirty="0"/>
              <a:t>, separated, Versicolor and </a:t>
            </a:r>
            <a:r>
              <a:rPr lang="en-US" dirty="0" err="1"/>
              <a:t>Verginca</a:t>
            </a:r>
            <a:r>
              <a:rPr lang="en-US" dirty="0"/>
              <a:t> overlapping each other , I’m plotting the probability distributions. (I’m not plotting the dataset), Assumed the Normal-distributions here. “</a:t>
            </a:r>
            <a:r>
              <a:rPr lang="en-US" dirty="0" err="1"/>
              <a:t>dnorm</a:t>
            </a:r>
            <a:r>
              <a:rPr lang="en-US" dirty="0"/>
              <a:t>”– function is for the normal distribution.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66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0000"/>
                </a:solidFill>
              </a:rPr>
              <a:t>Trees can easily handle qualitative predictors without the need to create dummy variables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96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Decision_tree_learning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93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https://blog.easysol.net/machine-learning-algorithms-3/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blog.easysol.net</a:t>
            </a:r>
            <a:r>
              <a:rPr lang="en-US" dirty="0"/>
              <a:t>/author/</a:t>
            </a:r>
            <a:r>
              <a:rPr lang="en-US" dirty="0" err="1"/>
              <a:t>acorrea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5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Naive_Bayes_classifier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4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84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38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27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/wiki/Probability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Naive_Bayes_classifier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04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/wiki/Bayes%27_theorem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/wiki/Probability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Naive_Bayes_classifier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34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naïve independence assumption  with the use of Bayes theorem gives the classification model name Naïve Bayes.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/wiki/Bayes%27_theorem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/wiki/Probability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Naive_Bayes_classifier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17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/wiki/Probability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22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/wiki/Probability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56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/wiki/Probability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Joint_probability_distribution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Image/Photo Credit: https://</a:t>
            </a:r>
            <a:r>
              <a:rPr lang="en-US" sz="1200" dirty="0" err="1"/>
              <a:t>pngtree.com</a:t>
            </a:r>
            <a:r>
              <a:rPr lang="en-US" sz="1200" dirty="0"/>
              <a:t>/</a:t>
            </a:r>
            <a:r>
              <a:rPr lang="en-US" sz="1200" dirty="0" err="1"/>
              <a:t>freepng</a:t>
            </a:r>
            <a:r>
              <a:rPr lang="en-US" sz="1200" dirty="0"/>
              <a:t>/two-dice_1504759.html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04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/wiki/Probability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Joint_probability_distribution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Image/Photo Credit: https://</a:t>
            </a:r>
            <a:r>
              <a:rPr lang="en-US" sz="1200" dirty="0" err="1"/>
              <a:t>pngtree.com</a:t>
            </a:r>
            <a:r>
              <a:rPr lang="en-US" sz="1200" dirty="0"/>
              <a:t>/</a:t>
            </a:r>
            <a:r>
              <a:rPr lang="en-US" sz="1200" dirty="0" err="1"/>
              <a:t>freepng</a:t>
            </a:r>
            <a:r>
              <a:rPr lang="en-US" sz="1200" dirty="0"/>
              <a:t>/two-dice_1504759.html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08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8B8DE-5159-6048-BA78-38A2E3C813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6C8123-6508-6F49-B9D7-C2A287DA4D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19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0"/>
            <a:ext cx="2190750" cy="6705600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19850" cy="6705600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9B0DE-39E2-414A-BD46-DAAAC1D4FE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72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14400"/>
            <a:ext cx="4305300" cy="57912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4305300" cy="57912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17FE2-3664-4843-BBE7-5E5E36F2EC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9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3982F-31D2-6A43-8185-1BC4024739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0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8E89F-DB27-A249-8AD5-BDD3B4C5D2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7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053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43053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A94A3-AB0C-1240-9ACD-0F1B8BE48A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3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70863-4503-D946-874E-2C9020B0E3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29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AC11C-A417-2948-81C0-C8B6F61D9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5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B3B62-9A06-B148-838E-66EF92B603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32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5D7-5045-5447-B951-AF5EA29918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60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4F99B3-64EF-794F-9993-4879B06D84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6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>
            <a:alpha val="1294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14400"/>
            <a:ext cx="8763000" cy="5791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77000"/>
            <a:ext cx="259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r>
              <a:rPr lang="en-US"/>
              <a:t>September 2, 2009 (week 1)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477000"/>
            <a:ext cx="480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r>
              <a:rPr lang="en-US"/>
              <a:t>ITEC/CSCI/ERTH-6961-01 – Data Science Fall 2009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019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369876F-CD88-5A4D-A32E-6B39CA136F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easysol.net/machine-learning-algorithms-3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easysol.net/author/acorrea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index.ht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shabal.in/visuals/kmeans/6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rpart.plot/versions/3.0.6/topics/rpart.plot" TargetMode="External"/><Relationship Id="rId2" Type="http://schemas.openxmlformats.org/officeDocument/2006/relationships/hyperlink" Target="https://www.rdocumentation.org/packages/rpart/versions/4.1-13/topics/rpar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ive_Bayes_classifi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ayes%27_theorem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camp.com/community/tutorials/decision-trees-R" TargetMode="External"/><Relationship Id="rId3" Type="http://schemas.openxmlformats.org/officeDocument/2006/relationships/hyperlink" Target="https://en.wikipedia.org/wiki/Probability" TargetMode="External"/><Relationship Id="rId7" Type="http://schemas.openxmlformats.org/officeDocument/2006/relationships/hyperlink" Target="http://www.doc.ic.ac.uk/~sgc/teaching/pre2012/v231/lecture11.html" TargetMode="External"/><Relationship Id="rId2" Type="http://schemas.openxmlformats.org/officeDocument/2006/relationships/hyperlink" Target="https://en.wikipedia.org/wiki/Naive_Bayes_classifi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decision-trees-d07e0f420175" TargetMode="External"/><Relationship Id="rId5" Type="http://schemas.openxmlformats.org/officeDocument/2006/relationships/hyperlink" Target="https://www.analyticsvidhya.com/blog/2017/02/basic-probability-data-science-with-examples/" TargetMode="External"/><Relationship Id="rId4" Type="http://schemas.openxmlformats.org/officeDocument/2006/relationships/hyperlink" Target="https://en.wikipedia.org/wiki/Bayes%27_theorem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4" descr="r4a.FINAL 4C logo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124744"/>
            <a:ext cx="8280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95C7D17-3A46-6142-B96B-4A517FA39B6C}" type="slidenum">
              <a:rPr lang="en-US" sz="1400"/>
              <a:pPr/>
              <a:t>1</a:t>
            </a:fld>
            <a:endParaRPr lang="en-US" sz="140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4395370"/>
            <a:ext cx="8686800" cy="1828800"/>
          </a:xfrm>
        </p:spPr>
        <p:txBody>
          <a:bodyPr/>
          <a:lstStyle/>
          <a:p>
            <a:pPr eaLnBrk="1" hangingPunct="1"/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Thilanka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Munasinghe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Data Analytics</a:t>
            </a:r>
          </a:p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ITWS-4600/ITWS-6600/MATP-4450/CSCI-4960</a:t>
            </a:r>
          </a:p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September 29</a:t>
            </a:r>
            <a:r>
              <a:rPr lang="en-US" sz="2400" baseline="30000" dirty="0">
                <a:latin typeface="Arial" charset="0"/>
                <a:ea typeface="ＭＳ Ｐゴシック" charset="0"/>
                <a:cs typeface="ＭＳ Ｐゴシック" charset="0"/>
              </a:rPr>
              <a:t>th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, 2020</a:t>
            </a:r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"/>
            <a:ext cx="7848600" cy="2514600"/>
          </a:xfrm>
        </p:spPr>
        <p:txBody>
          <a:bodyPr/>
          <a:lstStyle/>
          <a:p>
            <a:pPr eaLnBrk="1" hangingPunct="1"/>
            <a:r>
              <a:rPr lang="en-US" sz="4000" dirty="0"/>
              <a:t>Naïve Bayes, KNN, KMeans &amp; Decision Trees</a:t>
            </a:r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CACB-F820-624E-9A68-43670216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5D207-36D2-0346-9E29-6A30A7D95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1888" y="816600"/>
                <a:ext cx="8763000" cy="52745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u="sng" dirty="0"/>
                  <a:t>Conditional Probability</a:t>
                </a:r>
                <a:r>
                  <a:rPr lang="en-US" sz="2800" dirty="0"/>
                  <a:t>: </a:t>
                </a:r>
                <a:r>
                  <a:rPr lang="en-US" sz="2800" b="1" i="1" dirty="0"/>
                  <a:t>probability of event A occurring, given that event B occurred</a:t>
                </a:r>
                <a:r>
                  <a:rPr lang="en-US" sz="2800" dirty="0"/>
                  <a:t>.</a:t>
                </a:r>
                <a:endParaRPr lang="en-US" sz="2800" b="1" u="sng" dirty="0"/>
              </a:p>
              <a:p>
                <a:pPr marL="0" indent="0">
                  <a:buNone/>
                </a:pPr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US" sz="1800" dirty="0"/>
                  <a:t>Probability of A, given B	</a:t>
                </a:r>
                <a:endParaRPr lang="en-US" sz="1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5D207-36D2-0346-9E29-6A30A7D95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1888" y="816600"/>
                <a:ext cx="8763000" cy="5274599"/>
              </a:xfrm>
              <a:blipFill>
                <a:blip r:embed="rId3"/>
                <a:stretch>
                  <a:fillRect l="-1447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E03375A-8106-2B4F-B13F-A91131BDE192}"/>
              </a:ext>
            </a:extLst>
          </p:cNvPr>
          <p:cNvSpPr/>
          <p:nvPr/>
        </p:nvSpPr>
        <p:spPr bwMode="auto">
          <a:xfrm>
            <a:off x="1907704" y="3068960"/>
            <a:ext cx="5509964" cy="252028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3C9D31-4A3B-E049-83B5-A6F46BEEAEC9}"/>
              </a:ext>
            </a:extLst>
          </p:cNvPr>
          <p:cNvSpPr/>
          <p:nvPr/>
        </p:nvSpPr>
        <p:spPr bwMode="auto">
          <a:xfrm>
            <a:off x="2726486" y="3659832"/>
            <a:ext cx="2217178" cy="172819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8D2294-1958-2244-8329-76905C07A8FC}"/>
              </a:ext>
            </a:extLst>
          </p:cNvPr>
          <p:cNvSpPr/>
          <p:nvPr/>
        </p:nvSpPr>
        <p:spPr bwMode="auto">
          <a:xfrm>
            <a:off x="3999446" y="3660986"/>
            <a:ext cx="2217178" cy="172819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F541F9-E9FA-6E4B-A1A0-9BEDE31CE8F3}"/>
              </a:ext>
            </a:extLst>
          </p:cNvPr>
          <p:cNvSpPr txBox="1"/>
          <p:nvPr/>
        </p:nvSpPr>
        <p:spPr>
          <a:xfrm>
            <a:off x="2051720" y="3429000"/>
            <a:ext cx="92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7D886B-F3B3-9741-90C8-C572C02E5306}"/>
              </a:ext>
            </a:extLst>
          </p:cNvPr>
          <p:cNvSpPr txBox="1"/>
          <p:nvPr/>
        </p:nvSpPr>
        <p:spPr>
          <a:xfrm>
            <a:off x="5868144" y="3429000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BBECF-4E23-E041-BFF1-42CFC8B2AE5E}"/>
              </a:ext>
            </a:extLst>
          </p:cNvPr>
          <p:cNvSpPr txBox="1"/>
          <p:nvPr/>
        </p:nvSpPr>
        <p:spPr>
          <a:xfrm>
            <a:off x="4088252" y="4354651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P(A,B)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94A1A-757E-A145-9134-E6481D88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72500-741F-CD4C-A475-68EB8A954F30}"/>
              </a:ext>
            </a:extLst>
          </p:cNvPr>
          <p:cNvSpPr txBox="1"/>
          <p:nvPr/>
        </p:nvSpPr>
        <p:spPr>
          <a:xfrm>
            <a:off x="171888" y="6323111"/>
            <a:ext cx="4225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Conditional_probability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4041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CACB-F820-624E-9A68-43670216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Theorem…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5D207-36D2-0346-9E29-6A30A7D95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0500" y="602673"/>
                <a:ext cx="8763000" cy="5791200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The relationship between conditional probabilities, P(</a:t>
                </a:r>
                <a:r>
                  <a:rPr lang="en-US" dirty="0">
                    <a:latin typeface="Cambria Math" panose="02040503050406030204" pitchFamily="18" charset="0"/>
                  </a:rPr>
                  <a:t>B|A) and P(A|B) can be expressed using the Bayes Theorem.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5D207-36D2-0346-9E29-6A30A7D95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602673"/>
                <a:ext cx="8763000" cy="5791200"/>
              </a:xfrm>
              <a:blipFill>
                <a:blip r:embed="rId3"/>
                <a:stretch>
                  <a:fillRect l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94A1A-757E-A145-9134-E6481D88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72500-741F-CD4C-A475-68EB8A954F30}"/>
              </a:ext>
            </a:extLst>
          </p:cNvPr>
          <p:cNvSpPr txBox="1"/>
          <p:nvPr/>
        </p:nvSpPr>
        <p:spPr>
          <a:xfrm>
            <a:off x="4161" y="6519446"/>
            <a:ext cx="5646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Reference: https://</a:t>
            </a:r>
            <a:r>
              <a:rPr lang="en-US" sz="1600" dirty="0" err="1"/>
              <a:t>en.wikipedia.org</a:t>
            </a:r>
            <a:r>
              <a:rPr lang="en-US" sz="1600" dirty="0"/>
              <a:t>/wiki/Bayes%27_theorem</a:t>
            </a:r>
          </a:p>
        </p:txBody>
      </p:sp>
    </p:spTree>
    <p:extLst>
      <p:ext uri="{BB962C8B-B14F-4D97-AF65-F5344CB8AC3E}">
        <p14:creationId xmlns:p14="http://schemas.microsoft.com/office/powerpoint/2010/main" val="963154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123BC-C07C-5948-B3A4-A149FAD7A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Classification using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912CB-BB90-3849-84C1-0DA19116C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893440"/>
            <a:ext cx="8763000" cy="5791200"/>
          </a:xfrm>
        </p:spPr>
        <p:txBody>
          <a:bodyPr/>
          <a:lstStyle/>
          <a:p>
            <a:r>
              <a:rPr lang="en-US" dirty="0"/>
              <a:t>With given features X = (x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,…,</a:t>
            </a:r>
            <a:r>
              <a:rPr lang="en-US" dirty="0" err="1"/>
              <a:t>x</a:t>
            </a:r>
            <a:r>
              <a:rPr lang="en-US" baseline="-25000" dirty="0" err="1"/>
              <a:t>k</a:t>
            </a:r>
            <a:r>
              <a:rPr lang="en-US" dirty="0"/>
              <a:t> )</a:t>
            </a:r>
          </a:p>
          <a:p>
            <a:pPr marL="0" indent="0">
              <a:buNone/>
            </a:pPr>
            <a:r>
              <a:rPr lang="en-US" dirty="0"/>
              <a:t>    Predict the class C = (C</a:t>
            </a:r>
            <a:r>
              <a:rPr lang="en-US" baseline="-25000" dirty="0"/>
              <a:t>1</a:t>
            </a:r>
            <a:r>
              <a:rPr lang="en-US" dirty="0"/>
              <a:t>,C</a:t>
            </a:r>
            <a:r>
              <a:rPr lang="en-US" baseline="-25000" dirty="0"/>
              <a:t>2</a:t>
            </a:r>
            <a:r>
              <a:rPr lang="en-US" dirty="0"/>
              <a:t>,C</a:t>
            </a:r>
            <a:r>
              <a:rPr lang="en-US" baseline="-25000" dirty="0"/>
              <a:t>3</a:t>
            </a:r>
            <a:r>
              <a:rPr lang="en-US" dirty="0"/>
              <a:t>,…,C</a:t>
            </a:r>
            <a:r>
              <a:rPr lang="en-US" baseline="-25000" dirty="0"/>
              <a:t>i</a:t>
            </a:r>
            <a:r>
              <a:rPr lang="en-US" dirty="0"/>
              <a:t> )</a:t>
            </a:r>
          </a:p>
          <a:p>
            <a:r>
              <a:rPr lang="en-US" dirty="0"/>
              <a:t>We can do this by finding the value of C that,</a:t>
            </a:r>
          </a:p>
          <a:p>
            <a:pPr marL="0" indent="0">
              <a:buNone/>
            </a:pPr>
            <a:r>
              <a:rPr lang="en-US" dirty="0"/>
              <a:t>    maximize the P(C|X)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P(C</a:t>
            </a:r>
            <a:r>
              <a:rPr lang="en-US" sz="2000" baseline="-25000" dirty="0"/>
              <a:t>1</a:t>
            </a:r>
            <a:r>
              <a:rPr lang="en-US" sz="2000" dirty="0"/>
              <a:t>|X)</a:t>
            </a:r>
          </a:p>
          <a:p>
            <a:pPr marL="0" indent="0">
              <a:buNone/>
            </a:pPr>
            <a:r>
              <a:rPr lang="en-US" sz="2000" dirty="0"/>
              <a:t>P(C</a:t>
            </a:r>
            <a:r>
              <a:rPr lang="en-US" sz="2000" baseline="-25000" dirty="0"/>
              <a:t>2</a:t>
            </a:r>
            <a:r>
              <a:rPr lang="en-US" sz="2000" dirty="0"/>
              <a:t>|X)</a:t>
            </a:r>
          </a:p>
          <a:p>
            <a:pPr marL="0" indent="0">
              <a:buNone/>
            </a:pPr>
            <a:r>
              <a:rPr lang="en-US" sz="2000" dirty="0"/>
              <a:t>P(C</a:t>
            </a:r>
            <a:r>
              <a:rPr lang="en-US" sz="2000" baseline="-25000" dirty="0"/>
              <a:t>3</a:t>
            </a:r>
            <a:r>
              <a:rPr lang="en-US" sz="2000" dirty="0"/>
              <a:t>|X)</a:t>
            </a:r>
          </a:p>
          <a:p>
            <a:pPr marL="0" indent="0">
              <a:buNone/>
            </a:pPr>
            <a:r>
              <a:rPr lang="en-US" sz="2000" dirty="0"/>
              <a:t>   .                                   Max                          Class Label</a:t>
            </a:r>
          </a:p>
          <a:p>
            <a:pPr marL="0" indent="0">
              <a:buNone/>
            </a:pPr>
            <a:r>
              <a:rPr lang="en-US" sz="2000" dirty="0"/>
              <a:t>   .</a:t>
            </a:r>
          </a:p>
          <a:p>
            <a:pPr marL="0" indent="0">
              <a:buNone/>
            </a:pPr>
            <a:r>
              <a:rPr lang="en-US" sz="2000" dirty="0"/>
              <a:t>P(</a:t>
            </a:r>
            <a:r>
              <a:rPr lang="en-US" sz="2000" dirty="0" err="1"/>
              <a:t>C</a:t>
            </a:r>
            <a:r>
              <a:rPr lang="en-US" sz="2000" baseline="-25000" dirty="0" err="1"/>
              <a:t>i</a:t>
            </a:r>
            <a:r>
              <a:rPr lang="en-US" sz="2000" dirty="0" err="1"/>
              <a:t>|X</a:t>
            </a:r>
            <a:r>
              <a:rPr lang="en-US" sz="2000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D9601-5308-FF4D-B2EA-61EB80096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A47E36-778F-2C4E-998D-E1FFC863BAF0}"/>
              </a:ext>
            </a:extLst>
          </p:cNvPr>
          <p:cNvCxnSpPr/>
          <p:nvPr/>
        </p:nvCxnSpPr>
        <p:spPr bwMode="auto">
          <a:xfrm>
            <a:off x="1259632" y="3789040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106E5C-9270-894E-8D5C-4A427127A714}"/>
              </a:ext>
            </a:extLst>
          </p:cNvPr>
          <p:cNvCxnSpPr/>
          <p:nvPr/>
        </p:nvCxnSpPr>
        <p:spPr bwMode="auto">
          <a:xfrm>
            <a:off x="2051720" y="3789040"/>
            <a:ext cx="0" cy="19442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1D3D4C-EC60-2846-AC84-A45810FC6B9B}"/>
              </a:ext>
            </a:extLst>
          </p:cNvPr>
          <p:cNvCxnSpPr/>
          <p:nvPr/>
        </p:nvCxnSpPr>
        <p:spPr bwMode="auto">
          <a:xfrm>
            <a:off x="1259632" y="5740005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890C9B-4F4B-8942-92B4-AD2B69E19025}"/>
              </a:ext>
            </a:extLst>
          </p:cNvPr>
          <p:cNvCxnSpPr/>
          <p:nvPr/>
        </p:nvCxnSpPr>
        <p:spPr bwMode="auto">
          <a:xfrm>
            <a:off x="2051720" y="4869160"/>
            <a:ext cx="7200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7C3EE4-1C64-EB40-BE2D-46629E02085D}"/>
              </a:ext>
            </a:extLst>
          </p:cNvPr>
          <p:cNvCxnSpPr>
            <a:cxnSpLocks/>
          </p:cNvCxnSpPr>
          <p:nvPr/>
        </p:nvCxnSpPr>
        <p:spPr bwMode="auto">
          <a:xfrm>
            <a:off x="3491880" y="4869160"/>
            <a:ext cx="15121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4653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35931-50DB-A845-8D74-0A4A20128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B2536-2752-3A43-8493-7F71F68AC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find the class label C, we need to find the conditional probability of class C given X for all classes and choose the class that has the highest probability.</a:t>
            </a:r>
          </a:p>
          <a:p>
            <a:r>
              <a:rPr lang="en-US" dirty="0"/>
              <a:t>It is difficult to estimate the P(C|X) so we use Bayes theorem to simplify this problem.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A5654-9523-7148-849A-D13585C9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18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BCDE9B-5C85-9143-BD38-01A1E173C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914400"/>
                <a:ext cx="8763000" cy="3090664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BCDE9B-5C85-9143-BD38-01A1E173C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914400"/>
                <a:ext cx="8763000" cy="3090664"/>
              </a:xfrm>
              <a:blipFill>
                <a:blip r:embed="rId3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FCD99-B702-2043-B9FA-6D79DAC8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07EC1-D011-7B4A-927C-5B25AD026A19}"/>
              </a:ext>
            </a:extLst>
          </p:cNvPr>
          <p:cNvSpPr txBox="1"/>
          <p:nvPr/>
        </p:nvSpPr>
        <p:spPr>
          <a:xfrm>
            <a:off x="1907704" y="1076870"/>
            <a:ext cx="325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Conditional Probability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D3DCB-93A8-E24B-8EC9-9A28DA7917B2}"/>
              </a:ext>
            </a:extLst>
          </p:cNvPr>
          <p:cNvSpPr txBox="1"/>
          <p:nvPr/>
        </p:nvSpPr>
        <p:spPr>
          <a:xfrm>
            <a:off x="6444208" y="1612273"/>
            <a:ext cx="235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Probability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4ADA7-BA0E-8D41-9BBC-E25CA27A0CA7}"/>
              </a:ext>
            </a:extLst>
          </p:cNvPr>
          <p:cNvSpPr txBox="1"/>
          <p:nvPr/>
        </p:nvSpPr>
        <p:spPr>
          <a:xfrm>
            <a:off x="14924" y="4319934"/>
            <a:ext cx="3010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Posterior Probability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E9AEE-3AE3-0244-A77B-511E1297A684}"/>
              </a:ext>
            </a:extLst>
          </p:cNvPr>
          <p:cNvSpPr txBox="1"/>
          <p:nvPr/>
        </p:nvSpPr>
        <p:spPr>
          <a:xfrm>
            <a:off x="4862945" y="5140036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of observing</a:t>
            </a:r>
          </a:p>
          <a:p>
            <a:r>
              <a:rPr lang="en-US" dirty="0"/>
              <a:t>X values for input features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842117-C4DA-1743-AC53-1595789D0CD6}"/>
              </a:ext>
            </a:extLst>
          </p:cNvPr>
          <p:cNvCxnSpPr/>
          <p:nvPr/>
        </p:nvCxnSpPr>
        <p:spPr bwMode="auto">
          <a:xfrm>
            <a:off x="4211960" y="1621773"/>
            <a:ext cx="504056" cy="9162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264D84-621C-3A4A-9EAE-4AE688BA5851}"/>
              </a:ext>
            </a:extLst>
          </p:cNvPr>
          <p:cNvCxnSpPr/>
          <p:nvPr/>
        </p:nvCxnSpPr>
        <p:spPr bwMode="auto">
          <a:xfrm flipH="1">
            <a:off x="6598356" y="2087756"/>
            <a:ext cx="493924" cy="5491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C081FF-CEC0-CB44-BA44-E5785F75610B}"/>
              </a:ext>
            </a:extLst>
          </p:cNvPr>
          <p:cNvCxnSpPr/>
          <p:nvPr/>
        </p:nvCxnSpPr>
        <p:spPr bwMode="auto">
          <a:xfrm flipV="1">
            <a:off x="1259632" y="3645024"/>
            <a:ext cx="1080120" cy="6529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9AD19B-5A3F-644E-9A3E-D59173512568}"/>
              </a:ext>
            </a:extLst>
          </p:cNvPr>
          <p:cNvCxnSpPr>
            <a:cxnSpLocks/>
            <a:stCxn id="8" idx="0"/>
          </p:cNvCxnSpPr>
          <p:nvPr/>
        </p:nvCxnSpPr>
        <p:spPr bwMode="auto">
          <a:xfrm flipH="1" flipV="1">
            <a:off x="5652120" y="3789040"/>
            <a:ext cx="1135391" cy="13509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01182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BCDE9B-5C85-9143-BD38-01A1E173C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764704"/>
                <a:ext cx="8763000" cy="324036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BCDE9B-5C85-9143-BD38-01A1E173C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764704"/>
                <a:ext cx="8763000" cy="324036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FCD99-B702-2043-B9FA-6D79DAC8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9F86D7F-BD9D-B740-AA24-1123C8C0F4B6}"/>
              </a:ext>
            </a:extLst>
          </p:cNvPr>
          <p:cNvSpPr/>
          <p:nvPr/>
        </p:nvSpPr>
        <p:spPr bwMode="auto">
          <a:xfrm>
            <a:off x="3995936" y="2370107"/>
            <a:ext cx="3243064" cy="72008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2D604-EDAD-1647-8943-FF7CB38DCDDA}"/>
              </a:ext>
            </a:extLst>
          </p:cNvPr>
          <p:cNvSpPr txBox="1"/>
          <p:nvPr/>
        </p:nvSpPr>
        <p:spPr>
          <a:xfrm>
            <a:off x="3711694" y="874908"/>
            <a:ext cx="5506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can be </a:t>
            </a:r>
            <a:r>
              <a:rPr lang="en-US" dirty="0">
                <a:solidFill>
                  <a:srgbClr val="FF0000"/>
                </a:solidFill>
              </a:rPr>
              <a:t>estimated</a:t>
            </a:r>
            <a:r>
              <a:rPr lang="en-US" dirty="0"/>
              <a:t> from the training</a:t>
            </a:r>
          </a:p>
          <a:p>
            <a:r>
              <a:rPr lang="en-US" dirty="0"/>
              <a:t>sample data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CAC5DA-2B29-3B47-98A2-1F0AEAF7C569}"/>
              </a:ext>
            </a:extLst>
          </p:cNvPr>
          <p:cNvCxnSpPr>
            <a:cxnSpLocks/>
          </p:cNvCxnSpPr>
          <p:nvPr/>
        </p:nvCxnSpPr>
        <p:spPr bwMode="auto">
          <a:xfrm flipH="1">
            <a:off x="5182233" y="1495851"/>
            <a:ext cx="656193" cy="8742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14968C-571C-6643-A9F6-EAD1503FCF66}"/>
              </a:ext>
            </a:extLst>
          </p:cNvPr>
          <p:cNvCxnSpPr/>
          <p:nvPr/>
        </p:nvCxnSpPr>
        <p:spPr bwMode="auto">
          <a:xfrm>
            <a:off x="6444864" y="1482321"/>
            <a:ext cx="286719" cy="9296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C0F7EA-69EC-1D42-8CF0-A4F3F2EF2534}"/>
              </a:ext>
            </a:extLst>
          </p:cNvPr>
          <p:cNvSpPr txBox="1"/>
          <p:nvPr/>
        </p:nvSpPr>
        <p:spPr>
          <a:xfrm>
            <a:off x="539552" y="78688"/>
            <a:ext cx="4642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Bayes Theorem in Classification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20C779-76B2-CA41-A69C-B9A8D069194D}"/>
              </a:ext>
            </a:extLst>
          </p:cNvPr>
          <p:cNvSpPr txBox="1"/>
          <p:nvPr/>
        </p:nvSpPr>
        <p:spPr>
          <a:xfrm>
            <a:off x="356359" y="4365104"/>
            <a:ext cx="432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what we are looking for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23B636-A6EE-FB47-9C20-BD2456041371}"/>
              </a:ext>
            </a:extLst>
          </p:cNvPr>
          <p:cNvCxnSpPr>
            <a:cxnSpLocks/>
          </p:cNvCxnSpPr>
          <p:nvPr/>
        </p:nvCxnSpPr>
        <p:spPr bwMode="auto">
          <a:xfrm flipV="1">
            <a:off x="2411760" y="3429000"/>
            <a:ext cx="216024" cy="936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2BB5A7-9B3D-3946-86C7-F3D663568EFB}"/>
              </a:ext>
            </a:extLst>
          </p:cNvPr>
          <p:cNvSpPr txBox="1"/>
          <p:nvPr/>
        </p:nvSpPr>
        <p:spPr>
          <a:xfrm>
            <a:off x="5637695" y="3985619"/>
            <a:ext cx="33010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It is a constant, and it can be</a:t>
            </a:r>
          </a:p>
          <a:p>
            <a:r>
              <a:rPr lang="en-US" sz="1600" dirty="0"/>
              <a:t>Ignored (probability of X </a:t>
            </a:r>
          </a:p>
          <a:p>
            <a:r>
              <a:rPr lang="en-US" sz="1600" dirty="0"/>
              <a:t>doesn’t depend of the </a:t>
            </a:r>
          </a:p>
          <a:p>
            <a:r>
              <a:rPr lang="en-US" sz="1600" dirty="0"/>
              <a:t>class C, since it is same for all </a:t>
            </a:r>
          </a:p>
          <a:p>
            <a:r>
              <a:rPr lang="en-US" sz="1600" dirty="0"/>
              <a:t>classes, it can be removed from the calculation of probability of C given X)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2FAC94-9829-A84D-9952-7F3A879698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0500" y="3539204"/>
            <a:ext cx="648728" cy="576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56FCCC-CB52-5C44-9C2D-5A94AFA9A1A3}"/>
              </a:ext>
            </a:extLst>
          </p:cNvPr>
          <p:cNvSpPr txBox="1"/>
          <p:nvPr/>
        </p:nvSpPr>
        <p:spPr>
          <a:xfrm>
            <a:off x="226933" y="6112157"/>
            <a:ext cx="8712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find P(C|X) we only need to find the P(X|C) and P(C) which </a:t>
            </a:r>
          </a:p>
          <a:p>
            <a:r>
              <a:rPr lang="en-US" dirty="0"/>
              <a:t>can be estimated from the data </a:t>
            </a:r>
          </a:p>
        </p:txBody>
      </p:sp>
    </p:spTree>
    <p:extLst>
      <p:ext uri="{BB962C8B-B14F-4D97-AF65-F5344CB8AC3E}">
        <p14:creationId xmlns:p14="http://schemas.microsoft.com/office/powerpoint/2010/main" val="1572176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bayes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5085184"/>
            <a:ext cx="5178425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</a:t>
            </a:r>
            <a:r>
              <a:rPr lang="en-US" dirty="0" err="1"/>
              <a:t>x</a:t>
            </a:r>
            <a:r>
              <a:rPr lang="en-US" baseline="-25000" dirty="0" err="1"/>
              <a:t>k</a:t>
            </a:r>
            <a:r>
              <a:rPr lang="en-US" dirty="0"/>
              <a:t> | </a:t>
            </a:r>
            <a:r>
              <a:rPr lang="en-US" dirty="0" err="1"/>
              <a:t>C</a:t>
            </a:r>
            <a:r>
              <a:rPr lang="en-US" baseline="-25000" dirty="0" err="1"/>
              <a:t>i</a:t>
            </a:r>
            <a:r>
              <a:rPr lang="en-US" dirty="0"/>
              <a:t>) is </a:t>
            </a:r>
            <a:r>
              <a:rPr lang="en-US" dirty="0">
                <a:solidFill>
                  <a:srgbClr val="FF0000"/>
                </a:solidFill>
              </a:rPr>
              <a:t>estimated</a:t>
            </a:r>
            <a:r>
              <a:rPr lang="en-US" dirty="0"/>
              <a:t> from the training samples </a:t>
            </a:r>
          </a:p>
          <a:p>
            <a:pPr lvl="1" eaLnBrk="1" hangingPunct="1">
              <a:buClr>
                <a:schemeClr val="tx1"/>
              </a:buClr>
              <a:buSzPct val="75000"/>
            </a:pPr>
            <a:r>
              <a:rPr lang="en-US" dirty="0"/>
              <a:t>Categorical: Estimate P(</a:t>
            </a:r>
            <a:r>
              <a:rPr lang="en-US" dirty="0" err="1"/>
              <a:t>x</a:t>
            </a:r>
            <a:r>
              <a:rPr lang="en-US" baseline="-25000" dirty="0" err="1"/>
              <a:t>k</a:t>
            </a:r>
            <a:r>
              <a:rPr lang="en-US" dirty="0"/>
              <a:t> | </a:t>
            </a:r>
            <a:r>
              <a:rPr lang="en-US" dirty="0" err="1"/>
              <a:t>C</a:t>
            </a:r>
            <a:r>
              <a:rPr lang="en-US" baseline="-25000" dirty="0" err="1"/>
              <a:t>i</a:t>
            </a:r>
            <a:r>
              <a:rPr lang="en-US" dirty="0"/>
              <a:t>) as percentage of samples of class </a:t>
            </a:r>
            <a:r>
              <a:rPr lang="en-US" dirty="0" err="1"/>
              <a:t>i</a:t>
            </a:r>
            <a:r>
              <a:rPr lang="en-US" dirty="0"/>
              <a:t> with value </a:t>
            </a:r>
            <a:r>
              <a:rPr lang="en-US" dirty="0" err="1"/>
              <a:t>x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lvl="2" eaLnBrk="1" hangingPunct="1">
              <a:buClr>
                <a:schemeClr val="tx1"/>
              </a:buClr>
              <a:buSzPct val="75000"/>
            </a:pPr>
            <a:r>
              <a:rPr lang="en-US" dirty="0"/>
              <a:t>Training involves counting percentage of occurrence of each possible value for each class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Numeric: Actual form of density function is generally not known, so “normal” density (i.e. distribution) is often assumed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26567-93F4-0E4F-AC8D-0A174EE5BEA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97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into iris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## Call the </a:t>
            </a:r>
            <a:r>
              <a:rPr lang="en-US" sz="2400" dirty="0" err="1"/>
              <a:t>NaiveBayes</a:t>
            </a:r>
            <a:r>
              <a:rPr lang="en-US" sz="2400" dirty="0"/>
              <a:t> Classifier Package e1071, which auto calls the Class package ##</a:t>
            </a:r>
          </a:p>
          <a:p>
            <a:pPr marL="0" indent="0">
              <a:buNone/>
            </a:pPr>
            <a:r>
              <a:rPr lang="en-US" sz="2400" dirty="0"/>
              <a:t>library("e1071")</a:t>
            </a:r>
          </a:p>
          <a:p>
            <a:pPr marL="0" indent="0">
              <a:buNone/>
            </a:pPr>
            <a:r>
              <a:rPr lang="en-US" sz="2400" dirty="0"/>
              <a:t>classifier&lt;-</a:t>
            </a:r>
            <a:r>
              <a:rPr lang="en-US" sz="2400" dirty="0" err="1"/>
              <a:t>naiveBayes</a:t>
            </a:r>
            <a:r>
              <a:rPr lang="en-US" sz="2400" dirty="0"/>
              <a:t>(iris[,1:4], iris[,5])</a:t>
            </a:r>
          </a:p>
          <a:p>
            <a:pPr marL="0" indent="0">
              <a:buNone/>
            </a:pPr>
            <a:r>
              <a:rPr lang="en-US" sz="2400" dirty="0"/>
              <a:t>table(predict(classifier, iris[,-5]), iris[,5], </a:t>
            </a:r>
            <a:r>
              <a:rPr lang="en-US" sz="2400" dirty="0" err="1"/>
              <a:t>dnn</a:t>
            </a:r>
            <a:r>
              <a:rPr lang="en-US" sz="2400" dirty="0"/>
              <a:t>=list('</a:t>
            </a:r>
            <a:r>
              <a:rPr lang="en-US" sz="2400" dirty="0" err="1"/>
              <a:t>predicted','actual</a:t>
            </a:r>
            <a:r>
              <a:rPr lang="en-US" sz="2400" dirty="0"/>
              <a:t>'))</a:t>
            </a:r>
          </a:p>
          <a:p>
            <a:pPr marL="0" indent="0">
              <a:buNone/>
            </a:pPr>
            <a:r>
              <a:rPr lang="en-US" sz="2400" dirty="0" err="1"/>
              <a:t>classifier$apriori</a:t>
            </a: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classifier$tables$Petal.Length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plot(function(x) </a:t>
            </a:r>
            <a:r>
              <a:rPr lang="en-US" sz="2400" dirty="0" err="1"/>
              <a:t>dnorm</a:t>
            </a:r>
            <a:r>
              <a:rPr lang="en-US" sz="2400" dirty="0"/>
              <a:t>(x, 1.462, 0.1736640), 0, 8, col="red", main="Petal length distribution for the 3 different species")</a:t>
            </a:r>
          </a:p>
          <a:p>
            <a:pPr marL="0" indent="0">
              <a:buNone/>
            </a:pPr>
            <a:r>
              <a:rPr lang="en-US" sz="2400" dirty="0"/>
              <a:t>curve(</a:t>
            </a:r>
            <a:r>
              <a:rPr lang="en-US" sz="2400" dirty="0" err="1"/>
              <a:t>dnorm</a:t>
            </a:r>
            <a:r>
              <a:rPr lang="en-US" sz="2400" dirty="0"/>
              <a:t>(x, 4.260, 0.4699110), add=TRUE, col="blue")</a:t>
            </a:r>
          </a:p>
          <a:p>
            <a:pPr marL="0" indent="0">
              <a:buNone/>
            </a:pPr>
            <a:r>
              <a:rPr lang="en-US" sz="2400" dirty="0"/>
              <a:t>curve(</a:t>
            </a:r>
            <a:r>
              <a:rPr lang="en-US" sz="2400" dirty="0" err="1"/>
              <a:t>dnorm</a:t>
            </a:r>
            <a:r>
              <a:rPr lang="en-US" sz="2400" dirty="0"/>
              <a:t>(x, 5.552, 0.5518947 ), add=TRUE, col = "green")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09667-999E-8348-BBE8-3D802B97395D}"/>
              </a:ext>
            </a:extLst>
          </p:cNvPr>
          <p:cNvSpPr txBox="1"/>
          <p:nvPr/>
        </p:nvSpPr>
        <p:spPr>
          <a:xfrm>
            <a:off x="4788024" y="3579167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mean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21352-94C3-1E43-8C50-B59A18482820}"/>
              </a:ext>
            </a:extLst>
          </p:cNvPr>
          <p:cNvSpPr txBox="1"/>
          <p:nvPr/>
        </p:nvSpPr>
        <p:spPr>
          <a:xfrm>
            <a:off x="6373856" y="3438159"/>
            <a:ext cx="280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Standard Deviation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33DD17-AEE4-E345-ACA8-A27D245ECFEA}"/>
              </a:ext>
            </a:extLst>
          </p:cNvPr>
          <p:cNvCxnSpPr/>
          <p:nvPr/>
        </p:nvCxnSpPr>
        <p:spPr bwMode="auto">
          <a:xfrm flipH="1">
            <a:off x="5508104" y="3809999"/>
            <a:ext cx="1944216" cy="5551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7CB5C2-1D9C-5D4D-9CFD-4CC7E97A26A5}"/>
              </a:ext>
            </a:extLst>
          </p:cNvPr>
          <p:cNvCxnSpPr/>
          <p:nvPr/>
        </p:nvCxnSpPr>
        <p:spPr bwMode="auto">
          <a:xfrm flipH="1">
            <a:off x="4067944" y="3899824"/>
            <a:ext cx="1080120" cy="4652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6BE702D-BEDD-444F-AD32-DA561EED77AB}"/>
              </a:ext>
            </a:extLst>
          </p:cNvPr>
          <p:cNvSpPr txBox="1"/>
          <p:nvPr/>
        </p:nvSpPr>
        <p:spPr>
          <a:xfrm>
            <a:off x="396404" y="6396335"/>
            <a:ext cx="5177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do this during the next Lab…</a:t>
            </a:r>
          </a:p>
        </p:txBody>
      </p:sp>
    </p:spTree>
    <p:extLst>
      <p:ext uri="{BB962C8B-B14F-4D97-AF65-F5344CB8AC3E}">
        <p14:creationId xmlns:p14="http://schemas.microsoft.com/office/powerpoint/2010/main" val="27835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AAC11C-A417-2948-81C0-C8B6F61D942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iris_bayes_distri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" y="1196752"/>
            <a:ext cx="9164355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37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C6A88-3388-CD47-9930-E011CEC0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47720-AD77-AC4F-B210-7BAFB9489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763000" cy="5562600"/>
          </a:xfrm>
        </p:spPr>
        <p:txBody>
          <a:bodyPr/>
          <a:lstStyle/>
          <a:p>
            <a:r>
              <a:rPr lang="en-US" dirty="0"/>
              <a:t> Decision trees can be applied to both regression and classification problems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B07A-4C3D-5047-84B4-18F7FE04E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6C7AE-C62D-A34D-B41D-B2D053D3B57A}"/>
              </a:ext>
            </a:extLst>
          </p:cNvPr>
          <p:cNvSpPr txBox="1"/>
          <p:nvPr/>
        </p:nvSpPr>
        <p:spPr>
          <a:xfrm>
            <a:off x="326474" y="6519446"/>
            <a:ext cx="793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Reference/Resources: Introduction to Statistical Learning with R -7 Edition: Chapter 8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DCD8AE5-F61B-0B46-A3C5-5EAB85886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398" y="1988253"/>
            <a:ext cx="4484365" cy="4260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3CC21B-99F0-1F4A-B918-95DA736B3F98}"/>
              </a:ext>
            </a:extLst>
          </p:cNvPr>
          <p:cNvSpPr txBox="1"/>
          <p:nvPr/>
        </p:nvSpPr>
        <p:spPr>
          <a:xfrm>
            <a:off x="4191789" y="6245052"/>
            <a:ext cx="40895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Image Credit: Introduction to Statistical Learning with R -7 Edition: Chapter 8</a:t>
            </a:r>
          </a:p>
        </p:txBody>
      </p:sp>
    </p:spTree>
    <p:extLst>
      <p:ext uri="{BB962C8B-B14F-4D97-AF65-F5344CB8AC3E}">
        <p14:creationId xmlns:p14="http://schemas.microsoft.com/office/powerpoint/2010/main" val="78300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1FB7-A1CD-A843-A9D6-ADB188D9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–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E37D9-6090-C240-AF2D-0AD803117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  <a:p>
            <a:r>
              <a:rPr lang="en-US" dirty="0"/>
              <a:t>Components of the </a:t>
            </a:r>
            <a:r>
              <a:rPr lang="en-US" dirty="0" err="1"/>
              <a:t>Baye’s</a:t>
            </a:r>
            <a:r>
              <a:rPr lang="en-US" dirty="0"/>
              <a:t> Rule</a:t>
            </a:r>
          </a:p>
          <a:p>
            <a:r>
              <a:rPr lang="en-US" dirty="0"/>
              <a:t>What does it mean </a:t>
            </a:r>
            <a:r>
              <a:rPr lang="en-US"/>
              <a:t>by Naïve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E2142-2F02-FF4E-831E-1DF194983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7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E9AA-F62E-644A-8399-9B10FFD9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Advantages and Disadvantages of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E4AF1-395A-1144-A5AE-7C212949E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7630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Decision trees for regression and classification have number of advantages and disadvantages</a:t>
            </a:r>
          </a:p>
          <a:p>
            <a:pPr marL="0" indent="0" algn="ctr">
              <a:buNone/>
            </a:pPr>
            <a:r>
              <a:rPr lang="en-US" sz="2400" b="1" dirty="0"/>
              <a:t>Advantages:</a:t>
            </a:r>
          </a:p>
          <a:p>
            <a:r>
              <a:rPr lang="en-US" sz="2400" dirty="0"/>
              <a:t>Trees are very easy to explain to people, in fact, they are even easier to explain than linear regression.</a:t>
            </a:r>
          </a:p>
          <a:p>
            <a:r>
              <a:rPr lang="en-US" sz="2400" dirty="0"/>
              <a:t>Some people believe that decision trees are more closely mirror human decision-making than other regression and classification techniques.</a:t>
            </a:r>
          </a:p>
          <a:p>
            <a:r>
              <a:rPr lang="en-US" sz="2400" dirty="0"/>
              <a:t>Trees can be displayed graphically, and easily interpreted even non-experts (especially if the tree is small) can understand.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FDD12-4D02-DD49-96C1-0C293BCF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68E30-A696-FE44-904F-ECA578C5597E}"/>
              </a:ext>
            </a:extLst>
          </p:cNvPr>
          <p:cNvSpPr txBox="1"/>
          <p:nvPr/>
        </p:nvSpPr>
        <p:spPr>
          <a:xfrm>
            <a:off x="326474" y="6519446"/>
            <a:ext cx="793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Reference/Resources: Introduction to Statistical Learning with R -7 Edition: Chapter 8</a:t>
            </a:r>
          </a:p>
        </p:txBody>
      </p:sp>
    </p:spTree>
    <p:extLst>
      <p:ext uri="{BB962C8B-B14F-4D97-AF65-F5344CB8AC3E}">
        <p14:creationId xmlns:p14="http://schemas.microsoft.com/office/powerpoint/2010/main" val="108124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E9AA-F62E-644A-8399-9B10FFD9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Advantages and Disadvantages of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E4AF1-395A-1144-A5AE-7C212949E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Decision trees for regression and classification have number of advantages and disadvantages</a:t>
            </a:r>
          </a:p>
          <a:p>
            <a:pPr marL="0" indent="0" algn="ctr">
              <a:buNone/>
            </a:pPr>
            <a:r>
              <a:rPr lang="en-US" sz="2400" b="1" dirty="0"/>
              <a:t>Disadvantages:</a:t>
            </a:r>
          </a:p>
          <a:p>
            <a:r>
              <a:rPr lang="en-US" sz="2400" dirty="0"/>
              <a:t>Unfortunately, trees generally do not have the same level of predictive accuracy as some of the other regression and classification approaches</a:t>
            </a:r>
            <a:endParaRPr lang="en-US" sz="2400" b="1" dirty="0"/>
          </a:p>
          <a:p>
            <a:r>
              <a:rPr lang="en-US" sz="2400" dirty="0"/>
              <a:t>Additionally, trees can be very non-robust. In other words, a small changes in the data can cause a large change in the final estimated tree</a:t>
            </a:r>
          </a:p>
          <a:p>
            <a:pPr marL="0" indent="0">
              <a:buNone/>
            </a:pPr>
            <a:r>
              <a:rPr lang="en-US" sz="2800" dirty="0"/>
              <a:t>However, by aggregating many decision trees, using methods like </a:t>
            </a:r>
            <a:r>
              <a:rPr lang="en-US" sz="2800" i="1" dirty="0"/>
              <a:t>bagging</a:t>
            </a:r>
            <a:r>
              <a:rPr lang="en-US" sz="2800" dirty="0"/>
              <a:t>, </a:t>
            </a:r>
            <a:r>
              <a:rPr lang="en-US" sz="2800" i="1" dirty="0"/>
              <a:t>random forest</a:t>
            </a:r>
            <a:r>
              <a:rPr lang="en-US" sz="2800" dirty="0"/>
              <a:t> and </a:t>
            </a:r>
            <a:r>
              <a:rPr lang="en-US" sz="2800" i="1" dirty="0"/>
              <a:t>boosting</a:t>
            </a:r>
            <a:r>
              <a:rPr lang="en-US" sz="2800" dirty="0"/>
              <a:t>, the predictive performance of trees can be substantially improved.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FDD12-4D02-DD49-96C1-0C293BCF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40523-B599-994C-B5FB-231C787C1580}"/>
              </a:ext>
            </a:extLst>
          </p:cNvPr>
          <p:cNvSpPr txBox="1"/>
          <p:nvPr/>
        </p:nvSpPr>
        <p:spPr>
          <a:xfrm>
            <a:off x="326474" y="6519446"/>
            <a:ext cx="793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Reference/Resources: Introduction to Statistical Learning with R -7 Edition: Chapter 8</a:t>
            </a:r>
          </a:p>
        </p:txBody>
      </p:sp>
    </p:spTree>
    <p:extLst>
      <p:ext uri="{BB962C8B-B14F-4D97-AF65-F5344CB8AC3E}">
        <p14:creationId xmlns:p14="http://schemas.microsoft.com/office/powerpoint/2010/main" val="2359608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C6A88-3388-CD47-9930-E011CEC0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-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47720-AD77-AC4F-B210-7BAFB9489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sz="3600" dirty="0"/>
              <a:t>When we implement decision trees for classification</a:t>
            </a:r>
            <a:r>
              <a:rPr lang="en-US" dirty="0"/>
              <a:t>, </a:t>
            </a:r>
            <a:r>
              <a:rPr lang="en-US" sz="3600" dirty="0"/>
              <a:t>the idea is to split the data into subsets. So that each subset is belong to one particular class.</a:t>
            </a:r>
          </a:p>
          <a:p>
            <a:r>
              <a:rPr lang="en-US" sz="3600" dirty="0"/>
              <a:t>In other words, splitting the data into regions, that are separated by decision boundaries, where each regions with a sample that has only one class.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B07A-4C3D-5047-84B4-18F7FE04E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20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405A-F0DF-A841-971D-4BB99B911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A4834-E23A-FA4B-B2C2-DC5D6E6E9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Decision Trees are popular method that used for the classification purpose.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28CC1-1D97-5A45-AE8C-27F13A93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600CE-8926-A14D-AF69-16E84E5B5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960317"/>
            <a:ext cx="3472036" cy="3279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D90E42-6985-2246-86F0-8EADAF657AB8}"/>
              </a:ext>
            </a:extLst>
          </p:cNvPr>
          <p:cNvSpPr txBox="1"/>
          <p:nvPr/>
        </p:nvSpPr>
        <p:spPr>
          <a:xfrm>
            <a:off x="152400" y="6287009"/>
            <a:ext cx="780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Image/Photo Credit</a:t>
            </a:r>
            <a:r>
              <a:rPr lang="en-US" sz="1100" dirty="0"/>
              <a:t>: 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Decision_tree_learning</a:t>
            </a:r>
            <a:r>
              <a:rPr lang="en-US" sz="1100" dirty="0"/>
              <a:t>#/media/</a:t>
            </a:r>
            <a:r>
              <a:rPr lang="en-US" sz="1100" dirty="0" err="1"/>
              <a:t>File:CART_tree_titanic_survivors.png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523182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D36D7-9FFF-9645-B686-8569E1C6A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38A08-B4AC-C44C-9DB2-AE50BD6A7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Decision Tree has a hierarchical structure with “nodes” and “directed edges”</a:t>
            </a:r>
          </a:p>
          <a:p>
            <a:r>
              <a:rPr lang="en-US" sz="3600" dirty="0"/>
              <a:t>The top node is define as the “root node” and the nodes at the bottom are called as “leaf nodes”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A64B4-FD50-384C-BCD4-CDE324A5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80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C6A88-3388-CD47-9930-E011CEC0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47720-AD77-AC4F-B210-7BAFB9489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that are neither root node nor the leaf nodes are identified as “internal nodes” in the decision tree. </a:t>
            </a:r>
          </a:p>
          <a:p>
            <a:r>
              <a:rPr lang="en-US" dirty="0"/>
              <a:t>For each leaf node, there is a ”class label” associate with it (There is a “class label” associated with each leaf node)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B07A-4C3D-5047-84B4-18F7FE04E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19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D046-51B1-CF46-AA72-6B45B0FC4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90F12-20CA-7A4B-B3D6-B71781552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228600"/>
            <a:ext cx="8763000" cy="6629400"/>
          </a:xfrm>
        </p:spPr>
        <p:txBody>
          <a:bodyPr/>
          <a:lstStyle/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Classification decisions are made by traversing the decision tree (By </a:t>
            </a:r>
            <a:r>
              <a:rPr lang="en-US" sz="3600" b="1" dirty="0"/>
              <a:t>traversing the decision tree, classification decisions are made)</a:t>
            </a:r>
            <a:endParaRPr lang="en-US" sz="3600" dirty="0"/>
          </a:p>
          <a:p>
            <a:r>
              <a:rPr lang="en-US" sz="3600" dirty="0"/>
              <a:t>Traversing start from the root node (from the top of the tree). </a:t>
            </a:r>
          </a:p>
          <a:p>
            <a:r>
              <a:rPr lang="en-US" sz="3600" dirty="0"/>
              <a:t>The root node and the internal nodes have test conditions. Those test conditions determine which path to traverse on the tree.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508BC-1BBD-1846-86CF-45299F96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08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557F-1D5F-CB43-AEF1-59536D19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CA99-B32F-B045-9624-7FEDF8D61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When reached a leaf node through traversing, the category of the leaf node determine the classification</a:t>
            </a:r>
            <a:r>
              <a:rPr lang="en-US" sz="3600" dirty="0"/>
              <a:t>.</a:t>
            </a:r>
          </a:p>
          <a:p>
            <a:r>
              <a:rPr lang="en-US" sz="3600" dirty="0"/>
              <a:t>The </a:t>
            </a:r>
            <a:r>
              <a:rPr lang="en-US" sz="3600" b="1" dirty="0"/>
              <a:t>depth is measured from the root node </a:t>
            </a:r>
            <a:r>
              <a:rPr lang="en-US" sz="3600" dirty="0"/>
              <a:t>and the </a:t>
            </a:r>
            <a:r>
              <a:rPr lang="en-US" sz="3600" b="1" dirty="0"/>
              <a:t>depth at the root node is zero</a:t>
            </a:r>
            <a:r>
              <a:rPr lang="en-US" sz="3600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D3BF8-F8D2-864F-8AB4-78335068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26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A496D-7070-024A-82EB-DAC0D1CD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18F7E-F2FD-AC4E-9899-B2F05433B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In decision trees, the depth of node is determined by number of edges from the root node </a:t>
            </a:r>
            <a:r>
              <a:rPr lang="en-US" sz="3600" dirty="0"/>
              <a:t>to that particular node. </a:t>
            </a:r>
          </a:p>
          <a:p>
            <a:r>
              <a:rPr lang="en-US" sz="3600" dirty="0"/>
              <a:t>The depth of the decision tree: Depth is calculated by counting the number of edges in the longest path from the root node to a leaf node.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2E464-5098-7344-98AF-25E7E9647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54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2BB2F-C68C-5F43-855F-F2BD28298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DF2D8-DDC3-7F43-829B-50DB46115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Number of nodes in the decision tree determine the size of the tree. </a:t>
            </a:r>
          </a:p>
          <a:p>
            <a:r>
              <a:rPr lang="en-US" sz="3600" b="1" dirty="0"/>
              <a:t>Decision tree constructing algorithm is referred to as a tree induction algorithm</a:t>
            </a:r>
            <a:r>
              <a:rPr lang="en-US" sz="36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A527F-12A5-E44B-A92E-E5D590583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5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C72F-0524-654F-A36D-27B38BAA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3D9EB-5F84-5249-86E9-F0B4CCE07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Bayes model uses a </a:t>
            </a:r>
            <a:r>
              <a:rPr lang="en-US" b="1" dirty="0"/>
              <a:t>probabilistic approach to do a classification</a:t>
            </a:r>
            <a:r>
              <a:rPr lang="en-US" dirty="0"/>
              <a:t>. </a:t>
            </a:r>
          </a:p>
          <a:p>
            <a:r>
              <a:rPr lang="en-US" dirty="0"/>
              <a:t>In Naïve Bayes, the relationship between the input features and the classes are defined  using the probabilities.</a:t>
            </a:r>
          </a:p>
          <a:p>
            <a:r>
              <a:rPr lang="en-US" dirty="0"/>
              <a:t>Before diving into Naïve Bayes, you should understand the basic Probability Theories/Concepts.</a:t>
            </a:r>
          </a:p>
          <a:p>
            <a:r>
              <a:rPr lang="en-US" dirty="0"/>
              <a:t>Probability is the measure of the likelihood that an event will occur.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A336-8C3E-D44A-9A0E-52137906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304D0-D8AC-0B45-8DCC-974C7589323D}"/>
              </a:ext>
            </a:extLst>
          </p:cNvPr>
          <p:cNvSpPr txBox="1"/>
          <p:nvPr/>
        </p:nvSpPr>
        <p:spPr>
          <a:xfrm>
            <a:off x="323528" y="6211669"/>
            <a:ext cx="3679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Naive_Bayes_classifier</a:t>
            </a:r>
            <a:endParaRPr lang="en-US" sz="1200" dirty="0"/>
          </a:p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/wiki/Probability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68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4D20-7395-7141-8F95-53C80367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2DC6-3E5B-6B44-960E-AE82053D7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 is to have the resulting subsets to be homogeneous as possible and minimize the impurity. </a:t>
            </a:r>
          </a:p>
          <a:p>
            <a:r>
              <a:rPr lang="en-US" dirty="0"/>
              <a:t>In practice, we don’t get pure homogeneous subsets, there are impurities. </a:t>
            </a:r>
          </a:p>
          <a:p>
            <a:r>
              <a:rPr lang="en-US" dirty="0"/>
              <a:t>A </a:t>
            </a:r>
            <a:r>
              <a:rPr lang="en-US" b="1" dirty="0"/>
              <a:t>common impurity measure to determining the best split is “Gini-index”</a:t>
            </a:r>
          </a:p>
          <a:p>
            <a:r>
              <a:rPr lang="en-US" dirty="0"/>
              <a:t>The </a:t>
            </a:r>
            <a:r>
              <a:rPr lang="en-US" b="1" dirty="0"/>
              <a:t>lower the Gini-index value, the higher the purity of the split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7D8A9-C5AF-5840-9D6B-07853EF9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2638B-4C40-E748-9E3D-FA923F818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4D504-2225-DA44-AD19-31569AF16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decision tree will select the split that minimize the Gini-index.</a:t>
            </a:r>
          </a:p>
          <a:p>
            <a:r>
              <a:rPr lang="en-US" dirty="0"/>
              <a:t>Besides the Gini-index, there are other impurity measures available such as:</a:t>
            </a:r>
          </a:p>
          <a:p>
            <a:pPr marL="0" indent="0">
              <a:buNone/>
            </a:pPr>
            <a:r>
              <a:rPr lang="en-US" dirty="0"/>
              <a:t> 	- entropy or information gain</a:t>
            </a:r>
          </a:p>
          <a:p>
            <a:pPr marL="0" indent="0">
              <a:buNone/>
            </a:pPr>
            <a:r>
              <a:rPr lang="en-US" dirty="0"/>
              <a:t>	- misclassification rate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5D87E-37B5-9349-9233-C61D0013C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41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EFE3-CEB0-3D4B-BAF9-06EA8B65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BFADD-5FF0-9141-A0CC-A99C8ED4C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decision tree will test all variables to determine the best way to split a node using a purity measure such as Gini-index to compare different possibilities </a:t>
            </a:r>
          </a:p>
          <a:p>
            <a:r>
              <a:rPr lang="en-US" b="1" dirty="0"/>
              <a:t>Tree induction algorithm repeatedly split nodes to get more and more homogeneous subsets</a:t>
            </a:r>
            <a:r>
              <a:rPr lang="en-US" dirty="0"/>
              <a:t>.</a:t>
            </a:r>
          </a:p>
          <a:p>
            <a:r>
              <a:rPr lang="en-US" dirty="0"/>
              <a:t>When this process stops? When does the algorithm stops growing the tree?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EFFE1-9068-BD45-B3F9-109DE2AEF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12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3CAE-CD2F-3643-8AD8-0ED291A9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When to Stop splitting the nodes?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75FEF-4953-C145-95FD-F1A00F389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several criteria that can be used to determine the when a node shouldn’t be split into subsets.</a:t>
            </a:r>
          </a:p>
          <a:p>
            <a:r>
              <a:rPr lang="en-US" dirty="0"/>
              <a:t>The </a:t>
            </a:r>
            <a:r>
              <a:rPr lang="en-US" b="1" dirty="0"/>
              <a:t>induction algorithm can stop expanding a node when all samples in the node have the same class label</a:t>
            </a:r>
            <a:r>
              <a:rPr lang="en-US" dirty="0"/>
              <a:t>. </a:t>
            </a:r>
          </a:p>
          <a:p>
            <a:r>
              <a:rPr lang="en-US" dirty="0"/>
              <a:t>Since getting pure subsets is difficult to archive with real world data, </a:t>
            </a:r>
            <a:r>
              <a:rPr lang="en-US" b="1" dirty="0"/>
              <a:t>the stopping criteria can be modified to archive certain percentage of the samples in the node. </a:t>
            </a:r>
            <a:r>
              <a:rPr lang="en-US" b="1" dirty="0" err="1"/>
              <a:t>i.e</a:t>
            </a:r>
            <a:r>
              <a:rPr lang="en-US" b="1" dirty="0"/>
              <a:t> 95% of have the same class label.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A8904-327C-0444-82FE-088B5FD5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24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E43EB-C9C3-D84D-9955-E8520D9C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9BB76-7FBA-8B43-B7F3-59EC5E21C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can stop expanding a node when the number of samples in the node falls below a certain minimum number. </a:t>
            </a:r>
          </a:p>
          <a:p>
            <a:r>
              <a:rPr lang="en-US" dirty="0"/>
              <a:t>Induction algorithm can stop expanding a node when the improvement in impurity measure is way too small to measure (too small to make a much difference in classification result).</a:t>
            </a:r>
          </a:p>
          <a:p>
            <a:r>
              <a:rPr lang="en-US" dirty="0"/>
              <a:t>Also, algorithm can stop expanding when it reach the maximum of the tree-depth.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4C51C-A224-2B4C-9EA1-4A3863460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64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FB48-C989-274F-AA38-FA248D31E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C59AE-0F5C-4E4A-86FD-D0621CA79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# Decision Trees --</a:t>
            </a:r>
          </a:p>
          <a:p>
            <a:pPr marL="0" indent="0">
              <a:buNone/>
            </a:pPr>
            <a:r>
              <a:rPr lang="en-US" sz="2400" dirty="0"/>
              <a:t># Classification Tree </a:t>
            </a:r>
          </a:p>
          <a:p>
            <a:pPr marL="0" indent="0">
              <a:buNone/>
            </a:pPr>
            <a:r>
              <a:rPr lang="en-US" sz="2400" dirty="0"/>
              <a:t># Install the following </a:t>
            </a:r>
            <a:r>
              <a:rPr lang="en-US" sz="2400" dirty="0" err="1"/>
              <a:t>libararies</a:t>
            </a:r>
            <a:r>
              <a:rPr lang="en-US" sz="2400" dirty="0"/>
              <a:t>/packages in </a:t>
            </a:r>
            <a:r>
              <a:rPr lang="en-US" sz="2400" dirty="0" err="1"/>
              <a:t>RStudio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library(</a:t>
            </a:r>
            <a:r>
              <a:rPr lang="en-US" sz="2400" dirty="0" err="1"/>
              <a:t>rpart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library(</a:t>
            </a:r>
            <a:r>
              <a:rPr lang="en-US" sz="2400" dirty="0" err="1"/>
              <a:t>rpart.plot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1EC0-77A7-2D47-852B-4387648C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E1DC78-9E34-7343-A430-FA7E5237A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07" y="3627909"/>
            <a:ext cx="7441879" cy="154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50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BFF44-87ED-714A-8DCE-0EC897AA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268E6-C045-4A4B-A47A-4E0C3B362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# we will be using the iris dataset</a:t>
            </a:r>
          </a:p>
          <a:p>
            <a:pPr marL="0" indent="0">
              <a:buNone/>
            </a:pPr>
            <a:r>
              <a:rPr lang="en-US" sz="2000" dirty="0"/>
              <a:t>iris</a:t>
            </a:r>
          </a:p>
          <a:p>
            <a:pPr marL="0" indent="0">
              <a:buNone/>
            </a:pPr>
            <a:r>
              <a:rPr lang="en-US" sz="2000" dirty="0"/>
              <a:t>dim(iris)</a:t>
            </a:r>
          </a:p>
          <a:p>
            <a:pPr marL="0" indent="0">
              <a:buNone/>
            </a:pPr>
            <a:r>
              <a:rPr lang="en-US" sz="2000" dirty="0"/>
              <a:t># creating a sample from the iris dataset</a:t>
            </a:r>
          </a:p>
          <a:p>
            <a:pPr marL="0" indent="0">
              <a:buNone/>
            </a:pPr>
            <a:r>
              <a:rPr lang="en-US" sz="2000" dirty="0" err="1"/>
              <a:t>s_iris</a:t>
            </a:r>
            <a:r>
              <a:rPr lang="en-US" sz="2000" dirty="0"/>
              <a:t> &lt;- sample(150,100) </a:t>
            </a:r>
          </a:p>
          <a:p>
            <a:pPr marL="0" indent="0">
              <a:buNone/>
            </a:pPr>
            <a:r>
              <a:rPr lang="en-US" sz="2000" dirty="0" err="1"/>
              <a:t>s_iris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# </a:t>
            </a:r>
            <a:r>
              <a:rPr lang="en-US" sz="2000" dirty="0" err="1"/>
              <a:t>creat</a:t>
            </a:r>
            <a:r>
              <a:rPr lang="en-US" sz="2000" dirty="0"/>
              <a:t> testing and training sets</a:t>
            </a:r>
          </a:p>
          <a:p>
            <a:pPr marL="0" indent="0">
              <a:buNone/>
            </a:pPr>
            <a:r>
              <a:rPr lang="en-US" sz="2000" dirty="0" err="1"/>
              <a:t>iris_train</a:t>
            </a:r>
            <a:r>
              <a:rPr lang="en-US" sz="2000" dirty="0"/>
              <a:t> &lt;-iris[</a:t>
            </a:r>
            <a:r>
              <a:rPr lang="en-US" sz="2000" dirty="0" err="1"/>
              <a:t>s_iris</a:t>
            </a:r>
            <a:r>
              <a:rPr lang="en-US" sz="2000" dirty="0"/>
              <a:t>,]</a:t>
            </a:r>
          </a:p>
          <a:p>
            <a:pPr marL="0" indent="0">
              <a:buNone/>
            </a:pPr>
            <a:r>
              <a:rPr lang="en-US" sz="2000" dirty="0" err="1"/>
              <a:t>iris_test</a:t>
            </a:r>
            <a:r>
              <a:rPr lang="en-US" sz="2000" dirty="0"/>
              <a:t> &lt;-iris[-</a:t>
            </a:r>
            <a:r>
              <a:rPr lang="en-US" sz="2000" dirty="0" err="1"/>
              <a:t>s_iris</a:t>
            </a:r>
            <a:r>
              <a:rPr lang="en-US" sz="2000" dirty="0"/>
              <a:t>,]</a:t>
            </a:r>
          </a:p>
          <a:p>
            <a:pPr marL="0" indent="0">
              <a:buNone/>
            </a:pPr>
            <a:r>
              <a:rPr lang="en-US" sz="2000" dirty="0"/>
              <a:t>dim(</a:t>
            </a:r>
            <a:r>
              <a:rPr lang="en-US" sz="2000" dirty="0" err="1"/>
              <a:t>iris_test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dim(</a:t>
            </a:r>
            <a:r>
              <a:rPr lang="en-US" sz="2000" dirty="0" err="1"/>
              <a:t>iris_train</a:t>
            </a:r>
            <a:r>
              <a:rPr lang="en-US" sz="2000" dirty="0"/>
              <a:t>)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B7A94-A763-FC4C-B46D-F6C1BACA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8FF2470-243D-0D45-B1B3-3E744267D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4152559"/>
            <a:ext cx="5045391" cy="230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21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B2C4-4558-4146-87E5-D5B53335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46DDF-9749-2B49-BBA0-7F5C2E135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# generate the decision tree model</a:t>
            </a:r>
          </a:p>
          <a:p>
            <a:pPr marL="0" indent="0">
              <a:buNone/>
            </a:pPr>
            <a:r>
              <a:rPr lang="en-US" dirty="0" err="1"/>
              <a:t>dectionTreeModel</a:t>
            </a:r>
            <a:r>
              <a:rPr lang="en-US" dirty="0"/>
              <a:t> &lt;- </a:t>
            </a:r>
            <a:r>
              <a:rPr lang="en-US" dirty="0" err="1"/>
              <a:t>rpart</a:t>
            </a:r>
            <a:r>
              <a:rPr lang="en-US" dirty="0"/>
              <a:t>(Species~., </a:t>
            </a:r>
            <a:r>
              <a:rPr lang="en-US" dirty="0" err="1"/>
              <a:t>iris_train</a:t>
            </a:r>
            <a:r>
              <a:rPr lang="en-US" dirty="0"/>
              <a:t>, method = "class")</a:t>
            </a:r>
          </a:p>
          <a:p>
            <a:pPr marL="0" indent="0">
              <a:buNone/>
            </a:pPr>
            <a:r>
              <a:rPr lang="en-US" dirty="0" err="1"/>
              <a:t>dectionTreeModel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23B34-02AD-2E40-A0BA-BF4F546E7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21CF35-AF11-A74D-9F82-95D88B121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8" y="3907605"/>
            <a:ext cx="9049262" cy="13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1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6FDC-28A7-D549-A3EE-1A858026B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BE9FF-861F-3548-BFBB-A60EF368A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#plotting the decision tree model using  #</a:t>
            </a:r>
            <a:r>
              <a:rPr lang="en-US" dirty="0" err="1"/>
              <a:t>rpart.plot</a:t>
            </a:r>
            <a:r>
              <a:rPr lang="en-US" dirty="0"/>
              <a:t>() function</a:t>
            </a:r>
          </a:p>
          <a:p>
            <a:pPr marL="0" indent="0">
              <a:buNone/>
            </a:pPr>
            <a:r>
              <a:rPr lang="en-US" dirty="0" err="1"/>
              <a:t>rpart.plot</a:t>
            </a:r>
            <a:r>
              <a:rPr lang="en-US" dirty="0"/>
              <a:t>(</a:t>
            </a:r>
            <a:r>
              <a:rPr lang="en-US" dirty="0" err="1"/>
              <a:t>dectionTreeModel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384AB-D248-1846-88C1-10D7DD98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6" name="Picture 5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61069A46-AFA1-D348-B1FE-1735DE8D9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708920"/>
            <a:ext cx="6714026" cy="648072"/>
          </a:xfrm>
          <a:prstGeom prst="rect">
            <a:avLst/>
          </a:prstGeom>
        </p:spPr>
      </p:pic>
      <p:pic>
        <p:nvPicPr>
          <p:cNvPr id="8" name="Picture 7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A61CDCB0-87DA-EE46-84E6-21F5B9099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3567982"/>
            <a:ext cx="3024336" cy="307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0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99A7-B25C-584C-970F-566080A19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rpart.plot</a:t>
            </a:r>
            <a:r>
              <a:rPr lang="en-US" dirty="0"/>
              <a:t>(</a:t>
            </a:r>
            <a:r>
              <a:rPr lang="en-US" dirty="0" err="1"/>
              <a:t>dectionTreeModel</a:t>
            </a:r>
            <a:r>
              <a:rPr lang="en-US" dirty="0"/>
              <a:t>)</a:t>
            </a:r>
          </a:p>
        </p:txBody>
      </p:sp>
      <p:pic>
        <p:nvPicPr>
          <p:cNvPr id="6" name="Content Placeholder 5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455CEF7C-05A3-9F44-A827-644790E4E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744" y="1096836"/>
            <a:ext cx="5691336" cy="57828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D9194-4CDC-5C46-9B96-CFCA93E4E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91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C72F-0524-654F-A36D-27B38BAA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3D9EB-5F84-5249-86E9-F0B4CCE07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class with the highest probability value determines the label for the sample. </a:t>
            </a:r>
          </a:p>
          <a:p>
            <a:r>
              <a:rPr lang="en-US" dirty="0"/>
              <a:t>Naïve Bayes classifier uses the Bayes Theorem by Thomas Bayes.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A336-8C3E-D44A-9A0E-52137906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304D0-D8AC-0B45-8DCC-974C7589323D}"/>
              </a:ext>
            </a:extLst>
          </p:cNvPr>
          <p:cNvSpPr txBox="1"/>
          <p:nvPr/>
        </p:nvSpPr>
        <p:spPr>
          <a:xfrm>
            <a:off x="323528" y="6211669"/>
            <a:ext cx="4570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Naive_Bayes_classifier</a:t>
            </a:r>
            <a:endParaRPr lang="en-US" sz="1200" dirty="0"/>
          </a:p>
          <a:p>
            <a:r>
              <a:rPr lang="en-US" sz="1200" dirty="0"/>
              <a:t>Image/Photo Credit: 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Thomas_Bayes</a:t>
            </a:r>
            <a:endParaRPr lang="en-US" sz="12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C61529-FAB5-4347-A59F-49AC972C3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3068960"/>
            <a:ext cx="2276322" cy="244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23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73C2B-EB4B-6C40-81A4-ED83C695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ED3C9-1B60-C94A-84A7-BA7AEE3F0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645560"/>
            <a:ext cx="8763000" cy="5791200"/>
          </a:xfrm>
        </p:spPr>
        <p:txBody>
          <a:bodyPr/>
          <a:lstStyle/>
          <a:p>
            <a:r>
              <a:rPr lang="en-US" sz="2000" dirty="0"/>
              <a:t>In the figure shown, it has a dataset consisting 6 blue and 6 orange observations.</a:t>
            </a:r>
          </a:p>
          <a:p>
            <a:r>
              <a:rPr lang="en-US" sz="2000" dirty="0"/>
              <a:t>Our goal is to make a prediction for the point labeled by the black cross. </a:t>
            </a:r>
          </a:p>
          <a:p>
            <a:r>
              <a:rPr lang="en-US" sz="2000" dirty="0"/>
              <a:t>Suppose we choose K=3, then KNN will first identify the three observations that are closes to the black cross as shown in the figure.</a:t>
            </a:r>
          </a:p>
          <a:p>
            <a:r>
              <a:rPr lang="en-US" sz="2000" dirty="0"/>
              <a:t>This neighborhood is shown as a circle. It consist of 2 blue points and 1 orange point, resulting in estimated probabilities of 2/3 for the blue class and 1/3 for the orange class.</a:t>
            </a:r>
          </a:p>
          <a:p>
            <a:r>
              <a:rPr lang="en-US" sz="2000" dirty="0"/>
              <a:t>Hence, KNN will predict that the black cross belongs to the blue class.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EA891-0458-6B43-A0DA-6111B5C9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9CA0B8-A85E-6E41-B655-61CB7E151201}"/>
              </a:ext>
            </a:extLst>
          </p:cNvPr>
          <p:cNvSpPr txBox="1"/>
          <p:nvPr/>
        </p:nvSpPr>
        <p:spPr>
          <a:xfrm>
            <a:off x="685800" y="6581001"/>
            <a:ext cx="7479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Reference: Introduction to Statistical Learning with Applications in R, 7</a:t>
            </a:r>
            <a:r>
              <a:rPr lang="en-US" sz="1200" baseline="30000" dirty="0"/>
              <a:t>th</a:t>
            </a:r>
            <a:r>
              <a:rPr lang="en-US" sz="1200" dirty="0"/>
              <a:t> Edition, Chapter 2 – KNN Classifier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625E36-81B0-3C4E-9D07-3F7B683D9C92}"/>
              </a:ext>
            </a:extLst>
          </p:cNvPr>
          <p:cNvGrpSpPr/>
          <p:nvPr/>
        </p:nvGrpSpPr>
        <p:grpSpPr>
          <a:xfrm>
            <a:off x="2427381" y="3786483"/>
            <a:ext cx="4123245" cy="2650277"/>
            <a:chOff x="2143571" y="3765578"/>
            <a:chExt cx="4123245" cy="2650277"/>
          </a:xfrm>
        </p:grpSpPr>
        <p:pic>
          <p:nvPicPr>
            <p:cNvPr id="6" name="Content Placeholder 5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78117EC9-DD5C-F649-B663-B2976A729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3131840" y="3765578"/>
              <a:ext cx="2146708" cy="2446249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019533-8BAB-8E4B-ACE3-E8C763722AE4}"/>
                </a:ext>
              </a:extLst>
            </p:cNvPr>
            <p:cNvSpPr txBox="1"/>
            <p:nvPr/>
          </p:nvSpPr>
          <p:spPr>
            <a:xfrm>
              <a:off x="2143571" y="6215800"/>
              <a:ext cx="412324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Image/photo Credit: Introduction to Statistical Learning with Applications in R, 7</a:t>
              </a:r>
              <a:r>
                <a:rPr lang="en-US" sz="700" baseline="30000" dirty="0"/>
                <a:t>th</a:t>
              </a:r>
              <a:r>
                <a:rPr lang="en-US" sz="700" dirty="0"/>
                <a:t> Edition, Chapter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7929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189B118-7E92-6148-A9C7-1628FB4D8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662" y="689521"/>
            <a:ext cx="4536504" cy="51695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4E337-2F76-354E-B0AF-DB8F4AE90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9703D1-685C-E04F-9480-EE3BA36B02B3}"/>
              </a:ext>
            </a:extLst>
          </p:cNvPr>
          <p:cNvSpPr txBox="1"/>
          <p:nvPr/>
        </p:nvSpPr>
        <p:spPr>
          <a:xfrm>
            <a:off x="2109372" y="140779"/>
            <a:ext cx="4910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blue points and 6 orange points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B366E-6EC9-2441-87D6-E9254D3AF89E}"/>
              </a:ext>
            </a:extLst>
          </p:cNvPr>
          <p:cNvSpPr txBox="1"/>
          <p:nvPr/>
        </p:nvSpPr>
        <p:spPr>
          <a:xfrm>
            <a:off x="107175" y="6553909"/>
            <a:ext cx="8697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Reference: Introduction to Statistical Learning with Applications in R, 7</a:t>
            </a:r>
            <a:r>
              <a:rPr lang="en-US" sz="1400" baseline="30000" dirty="0"/>
              <a:t>th</a:t>
            </a:r>
            <a:r>
              <a:rPr lang="en-US" sz="1400" dirty="0"/>
              <a:t> Edition, Chapter 2 – KNN </a:t>
            </a:r>
            <a:r>
              <a:rPr lang="en-US" sz="1400" dirty="0" err="1"/>
              <a:t>Classifire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CF9B8-911B-A540-865C-504AB512B84F}"/>
              </a:ext>
            </a:extLst>
          </p:cNvPr>
          <p:cNvSpPr txBox="1"/>
          <p:nvPr/>
        </p:nvSpPr>
        <p:spPr>
          <a:xfrm>
            <a:off x="1607793" y="5897481"/>
            <a:ext cx="63642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Image/photo Credit: Introduction to Statistical Learning with Applications in R, 7</a:t>
            </a:r>
            <a:r>
              <a:rPr lang="en-US" sz="1100" baseline="30000" dirty="0"/>
              <a:t>th</a:t>
            </a:r>
            <a:r>
              <a:rPr lang="en-US" sz="1100" dirty="0"/>
              <a:t> Edition, Chapter 2</a:t>
            </a:r>
          </a:p>
        </p:txBody>
      </p:sp>
    </p:spTree>
    <p:extLst>
      <p:ext uri="{BB962C8B-B14F-4D97-AF65-F5344CB8AC3E}">
        <p14:creationId xmlns:p14="http://schemas.microsoft.com/office/powerpoint/2010/main" val="1713848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DE21-0E41-C24C-B061-7D2524CF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AC89F-77E1-9B42-8423-1D5947F34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763000" cy="5250904"/>
          </a:xfrm>
        </p:spPr>
        <p:txBody>
          <a:bodyPr/>
          <a:lstStyle/>
          <a:p>
            <a:r>
              <a:rPr lang="en-US" sz="2400" dirty="0"/>
              <a:t>K-Means clustering is an unsupervised learning algorithm that, as the name hints, finds a fixed number (</a:t>
            </a:r>
            <a:r>
              <a:rPr lang="en-US" sz="2400" i="1" dirty="0"/>
              <a:t>k</a:t>
            </a:r>
            <a:r>
              <a:rPr lang="en-US" sz="2400" dirty="0"/>
              <a:t>) of clusters in a set of data. </a:t>
            </a:r>
          </a:p>
          <a:p>
            <a:r>
              <a:rPr lang="en-US" sz="2400" dirty="0"/>
              <a:t>A </a:t>
            </a:r>
            <a:r>
              <a:rPr lang="en-US" sz="2400" i="1" dirty="0"/>
              <a:t>cluster </a:t>
            </a:r>
            <a:r>
              <a:rPr lang="en-US" sz="2400" dirty="0"/>
              <a:t>is a group of data points that are grouped together due to similarities in their features. When using a K-Means algorithm, a cluster is defined by a </a:t>
            </a:r>
            <a:r>
              <a:rPr lang="en-US" sz="2400" i="1" dirty="0"/>
              <a:t>centroid</a:t>
            </a:r>
            <a:r>
              <a:rPr lang="en-US" sz="2400" dirty="0"/>
              <a:t>, which is a point (either imaginary or real) at the center of a cluster. </a:t>
            </a:r>
          </a:p>
          <a:p>
            <a:r>
              <a:rPr lang="en-US" sz="2400" dirty="0"/>
              <a:t>Every point in a data set is part of the cluster whose centroid is most closely located. To put it simply, K-Means finds </a:t>
            </a:r>
            <a:r>
              <a:rPr lang="en-US" sz="2400" i="1" dirty="0"/>
              <a:t>k</a:t>
            </a:r>
            <a:r>
              <a:rPr lang="en-US" sz="2400" dirty="0"/>
              <a:t> number of centroids, and then assigns all data points to the closest cluster, with the aim of keeping the centroids small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9B5EC-73B5-5448-A325-34C6811C0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B173B-9E68-D448-9061-6C40E3703188}"/>
              </a:ext>
            </a:extLst>
          </p:cNvPr>
          <p:cNvSpPr txBox="1"/>
          <p:nvPr/>
        </p:nvSpPr>
        <p:spPr>
          <a:xfrm>
            <a:off x="467544" y="6005512"/>
            <a:ext cx="690445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Resource: </a:t>
            </a:r>
            <a:r>
              <a:rPr lang="en-US" sz="1800" dirty="0">
                <a:hlinkClick r:id="rId3"/>
              </a:rPr>
              <a:t>https://blog.easysol.net/machine-learning-algorithms-3/</a:t>
            </a:r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>
                <a:hlinkClick r:id="rId4"/>
              </a:rPr>
              <a:t>https://blog.easysol.net/author/acorrea/</a:t>
            </a:r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99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B196-F346-D14C-A115-1E9ACDA7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CDDD26-2999-9A45-A4F4-89698844B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838" y="762000"/>
            <a:ext cx="6752492" cy="24482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AEFCB-EE5E-0740-8C8E-02745F4B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9ACB1-6BFB-9249-83BC-BD5EE2905F7D}"/>
              </a:ext>
            </a:extLst>
          </p:cNvPr>
          <p:cNvSpPr txBox="1"/>
          <p:nvPr/>
        </p:nvSpPr>
        <p:spPr>
          <a:xfrm>
            <a:off x="685800" y="3262227"/>
            <a:ext cx="719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Resource:  MIT 6.0002 lecture 12 ( MIT Open Courseware)</a:t>
            </a:r>
          </a:p>
          <a:p>
            <a:r>
              <a:rPr lang="en-US" sz="1200" dirty="0">
                <a:hlinkClick r:id="rId3"/>
              </a:rPr>
              <a:t>https://ocw.mit.edu/index.htm</a:t>
            </a:r>
            <a:endParaRPr lang="en-US" sz="12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BF9807-1562-8942-9B3F-AC45C4F2B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31" y="3735755"/>
            <a:ext cx="6093048" cy="2836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2D20DD-E904-1946-9BBA-A7757BB7A410}"/>
              </a:ext>
            </a:extLst>
          </p:cNvPr>
          <p:cNvSpPr txBox="1"/>
          <p:nvPr/>
        </p:nvSpPr>
        <p:spPr>
          <a:xfrm>
            <a:off x="685800" y="6581001"/>
            <a:ext cx="713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Reference: Introduction to Statistical Learning with Applications in R, 7</a:t>
            </a:r>
            <a:r>
              <a:rPr lang="en-US" sz="1200" baseline="30000" dirty="0"/>
              <a:t>th</a:t>
            </a:r>
            <a:r>
              <a:rPr lang="en-US" sz="1200" dirty="0"/>
              <a:t> Edition, Chapter 10 – KMeans</a:t>
            </a:r>
          </a:p>
        </p:txBody>
      </p:sp>
    </p:spTree>
    <p:extLst>
      <p:ext uri="{BB962C8B-B14F-4D97-AF65-F5344CB8AC3E}">
        <p14:creationId xmlns:p14="http://schemas.microsoft.com/office/powerpoint/2010/main" val="1060834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B196-F346-D14C-A115-1E9ACDA7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AEFCB-EE5E-0740-8C8E-02745F4B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BF9807-1562-8942-9B3F-AC45C4F2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23944"/>
            <a:ext cx="7396338" cy="3442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185934-BB9C-194F-8BB3-3D18E451BE4D}"/>
              </a:ext>
            </a:extLst>
          </p:cNvPr>
          <p:cNvSpPr txBox="1"/>
          <p:nvPr/>
        </p:nvSpPr>
        <p:spPr>
          <a:xfrm>
            <a:off x="685800" y="6581001"/>
            <a:ext cx="713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Reference: Introduction to Statistical Learning with Applications in R, 7</a:t>
            </a:r>
            <a:r>
              <a:rPr lang="en-US" sz="1200" baseline="30000" dirty="0"/>
              <a:t>th</a:t>
            </a:r>
            <a:r>
              <a:rPr lang="en-US" sz="1200" dirty="0"/>
              <a:t> Edition, Chapter 10 – KMeans</a:t>
            </a:r>
          </a:p>
        </p:txBody>
      </p:sp>
    </p:spTree>
    <p:extLst>
      <p:ext uri="{BB962C8B-B14F-4D97-AF65-F5344CB8AC3E}">
        <p14:creationId xmlns:p14="http://schemas.microsoft.com/office/powerpoint/2010/main" val="3516783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572451-DC1B-FD47-9263-0F7246DE0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1719" y="1984875"/>
            <a:ext cx="4437367" cy="42173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D3C4B-034C-B644-99E5-AF4B0645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D0706-4B25-0C48-A5A9-80CBE5C963BD}"/>
              </a:ext>
            </a:extLst>
          </p:cNvPr>
          <p:cNvSpPr txBox="1"/>
          <p:nvPr/>
        </p:nvSpPr>
        <p:spPr>
          <a:xfrm>
            <a:off x="685800" y="6581001"/>
            <a:ext cx="713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Reference: Introduction to Statistical Learning with Applications in R, 7</a:t>
            </a:r>
            <a:r>
              <a:rPr lang="en-US" sz="1200" baseline="30000" dirty="0"/>
              <a:t>th</a:t>
            </a:r>
            <a:r>
              <a:rPr lang="en-US" sz="1200" dirty="0"/>
              <a:t> Edition, Chapter 10 – KMeans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78DC1-0662-6749-93DE-75C3BDB19182}"/>
              </a:ext>
            </a:extLst>
          </p:cNvPr>
          <p:cNvSpPr txBox="1"/>
          <p:nvPr/>
        </p:nvSpPr>
        <p:spPr>
          <a:xfrm>
            <a:off x="899592" y="6248400"/>
            <a:ext cx="7835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Image/Photo Credit</a:t>
            </a:r>
            <a:r>
              <a:rPr lang="en-US" sz="1200" dirty="0"/>
              <a:t>: Introduction to Statistical Learning with Applications in R, 7</a:t>
            </a:r>
            <a:r>
              <a:rPr lang="en-US" sz="1200" baseline="30000" dirty="0"/>
              <a:t>th</a:t>
            </a:r>
            <a:r>
              <a:rPr lang="en-US" sz="1200" dirty="0"/>
              <a:t> Edition, Chapter 10 – KMeans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BB46FA-E8DA-C540-B044-28F60E2EB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0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33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D3C4B-034C-B644-99E5-AF4B0645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D0706-4B25-0C48-A5A9-80CBE5C963BD}"/>
              </a:ext>
            </a:extLst>
          </p:cNvPr>
          <p:cNvSpPr txBox="1"/>
          <p:nvPr/>
        </p:nvSpPr>
        <p:spPr>
          <a:xfrm>
            <a:off x="2125956" y="6621523"/>
            <a:ext cx="65694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Reference: Introduction to Statistical Learning with Applications in R, 7</a:t>
            </a:r>
            <a:r>
              <a:rPr lang="en-US" sz="1100" baseline="30000" dirty="0"/>
              <a:t>th</a:t>
            </a:r>
            <a:r>
              <a:rPr lang="en-US" sz="1100" dirty="0"/>
              <a:t> Edition, Chapter 10 – KMeans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78DC1-0662-6749-93DE-75C3BDB19182}"/>
              </a:ext>
            </a:extLst>
          </p:cNvPr>
          <p:cNvSpPr txBox="1"/>
          <p:nvPr/>
        </p:nvSpPr>
        <p:spPr>
          <a:xfrm>
            <a:off x="2125956" y="6426161"/>
            <a:ext cx="69060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Image/Photo Credit</a:t>
            </a:r>
            <a:r>
              <a:rPr lang="en-US" sz="1050" dirty="0"/>
              <a:t>: Introduction to Statistical Learning with Applications in R, 7</a:t>
            </a:r>
            <a:r>
              <a:rPr lang="en-US" sz="1050" baseline="30000" dirty="0"/>
              <a:t>th</a:t>
            </a:r>
            <a:r>
              <a:rPr lang="en-US" sz="1050" dirty="0"/>
              <a:t> Edition, Chapter 10 – KMeans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C6D7DBB5-68FB-EA42-A494-5E2C73301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61665"/>
            <a:ext cx="1403368" cy="19436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0057F2-B0BE-5845-B052-47C1276BD1BC}"/>
              </a:ext>
            </a:extLst>
          </p:cNvPr>
          <p:cNvSpPr txBox="1"/>
          <p:nvPr/>
        </p:nvSpPr>
        <p:spPr>
          <a:xfrm>
            <a:off x="1926892" y="0"/>
            <a:ext cx="5780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progress of the K-means algorithm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D66A27-1106-DF40-9DA4-1AC666A328CF}"/>
              </a:ext>
            </a:extLst>
          </p:cNvPr>
          <p:cNvSpPr txBox="1"/>
          <p:nvPr/>
        </p:nvSpPr>
        <p:spPr>
          <a:xfrm>
            <a:off x="1908280" y="1053952"/>
            <a:ext cx="3502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Observations (data) is shown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6980EC-8FE5-6049-AA08-BB4182B5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608733"/>
            <a:ext cx="1374449" cy="19436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DD5E60-D1AE-3344-A722-A69BDBC792C4}"/>
              </a:ext>
            </a:extLst>
          </p:cNvPr>
          <p:cNvSpPr txBox="1"/>
          <p:nvPr/>
        </p:nvSpPr>
        <p:spPr>
          <a:xfrm>
            <a:off x="1908280" y="2852886"/>
            <a:ext cx="6624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 1 of the algorithm: each observation is randomly assigned to a cluster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312BBA-C8DC-2943-98C0-CF702A41D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755801"/>
            <a:ext cx="1366198" cy="19436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ED0C3E6-4C47-424D-906A-03D53BAD7610}"/>
              </a:ext>
            </a:extLst>
          </p:cNvPr>
          <p:cNvSpPr txBox="1"/>
          <p:nvPr/>
        </p:nvSpPr>
        <p:spPr>
          <a:xfrm>
            <a:off x="1771893" y="4876449"/>
            <a:ext cx="6624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Iteration1 Step 2(a): The cluster centroids are computed, these are shown in large colored disks. Initially centroids are almost completely overlapping because the initial cluster assignment were chosen at random</a:t>
            </a:r>
          </a:p>
        </p:txBody>
      </p:sp>
    </p:spTree>
    <p:extLst>
      <p:ext uri="{BB962C8B-B14F-4D97-AF65-F5344CB8AC3E}">
        <p14:creationId xmlns:p14="http://schemas.microsoft.com/office/powerpoint/2010/main" val="2440517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D3C4B-034C-B644-99E5-AF4B0645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D0706-4B25-0C48-A5A9-80CBE5C963BD}"/>
              </a:ext>
            </a:extLst>
          </p:cNvPr>
          <p:cNvSpPr txBox="1"/>
          <p:nvPr/>
        </p:nvSpPr>
        <p:spPr>
          <a:xfrm>
            <a:off x="2154518" y="6616741"/>
            <a:ext cx="65694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Reference: Introduction to Statistical Learning with Applications in R, 7</a:t>
            </a:r>
            <a:r>
              <a:rPr lang="en-US" sz="1100" baseline="30000" dirty="0"/>
              <a:t>th</a:t>
            </a:r>
            <a:r>
              <a:rPr lang="en-US" sz="1100" dirty="0"/>
              <a:t> Edition, Chapter 10 – KMeans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78DC1-0662-6749-93DE-75C3BDB19182}"/>
              </a:ext>
            </a:extLst>
          </p:cNvPr>
          <p:cNvSpPr txBox="1"/>
          <p:nvPr/>
        </p:nvSpPr>
        <p:spPr>
          <a:xfrm>
            <a:off x="2125956" y="6426161"/>
            <a:ext cx="69060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Image/Photo Credit</a:t>
            </a:r>
            <a:r>
              <a:rPr lang="en-US" sz="1050" dirty="0"/>
              <a:t>: Introduction to Statistical Learning with Applications in R, 7</a:t>
            </a:r>
            <a:r>
              <a:rPr lang="en-US" sz="1050" baseline="30000" dirty="0"/>
              <a:t>th</a:t>
            </a:r>
            <a:r>
              <a:rPr lang="en-US" sz="1050" dirty="0"/>
              <a:t> Edition, Chapter 10 – KMeans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0057F2-B0BE-5845-B052-47C1276BD1BC}"/>
              </a:ext>
            </a:extLst>
          </p:cNvPr>
          <p:cNvSpPr txBox="1"/>
          <p:nvPr/>
        </p:nvSpPr>
        <p:spPr>
          <a:xfrm>
            <a:off x="1926892" y="0"/>
            <a:ext cx="5780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progress of the K-means algorithm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D66A27-1106-DF40-9DA4-1AC666A328CF}"/>
              </a:ext>
            </a:extLst>
          </p:cNvPr>
          <p:cNvSpPr txBox="1"/>
          <p:nvPr/>
        </p:nvSpPr>
        <p:spPr>
          <a:xfrm>
            <a:off x="2154518" y="909226"/>
            <a:ext cx="6035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Iteration 1 Step 2(b) : each observation is assigned </a:t>
            </a:r>
          </a:p>
          <a:p>
            <a:r>
              <a:rPr lang="en-US" sz="2000" dirty="0"/>
              <a:t>to the nearest centroid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D5E60-D1AE-3344-A722-A69BDBC792C4}"/>
              </a:ext>
            </a:extLst>
          </p:cNvPr>
          <p:cNvSpPr txBox="1"/>
          <p:nvPr/>
        </p:nvSpPr>
        <p:spPr>
          <a:xfrm>
            <a:off x="2017597" y="2827390"/>
            <a:ext cx="6624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Iteration 2, Step 2(a): the step 2(a) is once again performed, leading to new cluster centroids.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B967B5-E285-1145-96AD-F68AEEF69D69}"/>
              </a:ext>
            </a:extLst>
          </p:cNvPr>
          <p:cNvSpPr txBox="1"/>
          <p:nvPr/>
        </p:nvSpPr>
        <p:spPr>
          <a:xfrm>
            <a:off x="2029429" y="5365063"/>
            <a:ext cx="6624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Final Results: the results obtained after ten iterations. You can see the distinct clusters with their centroids.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6D1010-4552-1042-BEE6-12D687899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52576"/>
            <a:ext cx="1486837" cy="2107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5634B6-6F25-5E42-9FCB-4E68925B0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55" y="2580619"/>
            <a:ext cx="1506566" cy="2107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571F27-9ABD-8F4D-BCBE-CB2286CC6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00" y="4770719"/>
            <a:ext cx="1499957" cy="210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02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11BC-F7AB-E34E-8E99-CDA3529C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0B3B5-C036-7A40-B5D2-69F071E4D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763000" cy="5322912"/>
          </a:xfrm>
        </p:spPr>
        <p:txBody>
          <a:bodyPr/>
          <a:lstStyle/>
          <a:p>
            <a:r>
              <a:rPr lang="en-US" dirty="0"/>
              <a:t>K-Means clustering Animation</a:t>
            </a:r>
          </a:p>
          <a:p>
            <a:r>
              <a:rPr lang="en-US" dirty="0">
                <a:hlinkClick r:id="rId2"/>
              </a:rPr>
              <a:t>http://shabal.in/visuals/kmeans/6.html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5370D-DC52-AB46-8C85-12D6F17C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82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D84F9-F7D3-E94E-9409-7AC48245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2C5B-0F21-8143-9EEC-CD5F75DAB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</a:t>
            </a:r>
            <a:r>
              <a:rPr lang="en-US" dirty="0" err="1"/>
              <a:t>rpart</a:t>
            </a:r>
            <a:r>
              <a:rPr lang="en-US" dirty="0"/>
              <a:t>() documentation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https://www.rdocumentation.org/packages/rpart/versions/4.1-13/topics/rpart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Read the </a:t>
            </a:r>
            <a:r>
              <a:rPr lang="en-US" dirty="0" err="1"/>
              <a:t>rpart.plot</a:t>
            </a:r>
            <a:r>
              <a:rPr lang="en-US" dirty="0"/>
              <a:t>() documentation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https://www.rdocumentation.org/packages/rpart.plot/versions/3.0.6/topics/rpart.plot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80AB0-37D5-1042-984F-825CC72A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28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C72F-0524-654F-A36D-27B38BAA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3D9EB-5F84-5249-86E9-F0B4CCE07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420469"/>
            <a:ext cx="8763000" cy="5791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 Naïve Bayes, </a:t>
            </a:r>
            <a:r>
              <a:rPr lang="en-US" b="1" dirty="0"/>
              <a:t>we assume that input features are statistically independent from each other</a:t>
            </a:r>
            <a:r>
              <a:rPr lang="en-US" dirty="0"/>
              <a:t>, which means, for a given class the value of one particular feature doesn’t affect the value of another feature. </a:t>
            </a:r>
          </a:p>
          <a:p>
            <a:r>
              <a:rPr lang="en-US" b="1" dirty="0"/>
              <a:t>In reality,  this assumption is little bit oversimplified and not true most of the time, because of that we say this assumption is </a:t>
            </a:r>
            <a:r>
              <a:rPr lang="en-US" b="1" i="1" dirty="0"/>
              <a:t>naïve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A336-8C3E-D44A-9A0E-52137906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304D0-D8AC-0B45-8DCC-974C7589323D}"/>
              </a:ext>
            </a:extLst>
          </p:cNvPr>
          <p:cNvSpPr txBox="1"/>
          <p:nvPr/>
        </p:nvSpPr>
        <p:spPr>
          <a:xfrm>
            <a:off x="323528" y="6211669"/>
            <a:ext cx="3679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https://en.wikipedia.org/wiki/Naive_Bayes_classifier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https://en.wikipedia.org/wiki/Bayes%27_theorem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958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F3C4-FFDD-EF4E-B7C7-D6FC291A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In-Class Exercise: KNN - Abalone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2AF6F-3196-FD4F-9F17-45EA7A00C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685800"/>
            <a:ext cx="87630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# abalone dataset from UCI repository</a:t>
            </a:r>
          </a:p>
          <a:p>
            <a:pPr marL="0" indent="0">
              <a:buNone/>
            </a:pPr>
            <a:r>
              <a:rPr lang="en-US" sz="1200" dirty="0"/>
              <a:t># reading the dataset from UCI repository URL</a:t>
            </a:r>
          </a:p>
          <a:p>
            <a:pPr marL="0" indent="0">
              <a:buNone/>
            </a:pPr>
            <a:r>
              <a:rPr lang="en-US" sz="1200" dirty="0"/>
              <a:t>abalone &lt;- </a:t>
            </a:r>
            <a:r>
              <a:rPr lang="en-US" sz="1200" dirty="0" err="1"/>
              <a:t>read.csv</a:t>
            </a:r>
            <a:r>
              <a:rPr lang="en-US" sz="1200" dirty="0"/>
              <a:t>(</a:t>
            </a:r>
            <a:r>
              <a:rPr lang="en-US" sz="1200" dirty="0" err="1"/>
              <a:t>url</a:t>
            </a:r>
            <a:r>
              <a:rPr lang="en-US" sz="1200" dirty="0"/>
              <a:t>("https://</a:t>
            </a:r>
            <a:r>
              <a:rPr lang="en-US" sz="1200" dirty="0" err="1"/>
              <a:t>archive.ics.uci.edu</a:t>
            </a:r>
            <a:r>
              <a:rPr lang="en-US" sz="1200" dirty="0"/>
              <a:t>/ml/machine-learning-databases/abalone/</a:t>
            </a:r>
            <a:r>
              <a:rPr lang="en-US" sz="1200" dirty="0" err="1"/>
              <a:t>abalone.data</a:t>
            </a:r>
            <a:r>
              <a:rPr lang="en-US" sz="1200" dirty="0"/>
              <a:t>"), header = FALSE, </a:t>
            </a:r>
            <a:r>
              <a:rPr lang="en-US" sz="1200" dirty="0" err="1"/>
              <a:t>sep</a:t>
            </a:r>
            <a:r>
              <a:rPr lang="en-US" sz="1200" dirty="0"/>
              <a:t> = ",")</a:t>
            </a:r>
          </a:p>
          <a:p>
            <a:pPr marL="0" indent="0">
              <a:buNone/>
            </a:pPr>
            <a:r>
              <a:rPr lang="en-US" sz="1200" dirty="0"/>
              <a:t># Column names</a:t>
            </a:r>
          </a:p>
          <a:p>
            <a:pPr marL="0" indent="0">
              <a:buNone/>
            </a:pPr>
            <a:r>
              <a:rPr lang="en-US" sz="1200" dirty="0" err="1"/>
              <a:t>colnames</a:t>
            </a:r>
            <a:r>
              <a:rPr lang="en-US" sz="1200" dirty="0"/>
              <a:t>(abalone) &lt;- c("sex", "length", 'diameter', 'height', '</a:t>
            </a:r>
            <a:r>
              <a:rPr lang="en-US" sz="1200" dirty="0" err="1"/>
              <a:t>whole_weight</a:t>
            </a:r>
            <a:r>
              <a:rPr lang="en-US" sz="1200" dirty="0"/>
              <a:t>', '</a:t>
            </a:r>
            <a:r>
              <a:rPr lang="en-US" sz="1200" dirty="0" err="1"/>
              <a:t>shucked_wieght</a:t>
            </a:r>
            <a:r>
              <a:rPr lang="en-US" sz="1200" dirty="0"/>
              <a:t>', '</a:t>
            </a:r>
            <a:r>
              <a:rPr lang="en-US" sz="1200" dirty="0" err="1"/>
              <a:t>viscera_wieght</a:t>
            </a:r>
            <a:r>
              <a:rPr lang="en-US" sz="1200" dirty="0"/>
              <a:t>', '</a:t>
            </a:r>
            <a:r>
              <a:rPr lang="en-US" sz="1200" dirty="0" err="1"/>
              <a:t>shell_weight</a:t>
            </a:r>
            <a:r>
              <a:rPr lang="en-US" sz="1200" dirty="0"/>
              <a:t>', 'rings' )</a:t>
            </a:r>
          </a:p>
          <a:p>
            <a:pPr marL="0" indent="0">
              <a:buNone/>
            </a:pPr>
            <a:r>
              <a:rPr lang="en-US" sz="1200" dirty="0"/>
              <a:t># summary on abalone</a:t>
            </a:r>
          </a:p>
          <a:p>
            <a:pPr marL="0" indent="0">
              <a:buNone/>
            </a:pPr>
            <a:r>
              <a:rPr lang="en-US" sz="1200" dirty="0"/>
              <a:t>summary(abalone)</a:t>
            </a:r>
          </a:p>
          <a:p>
            <a:pPr marL="0" indent="0">
              <a:buNone/>
            </a:pPr>
            <a:r>
              <a:rPr lang="en-US" sz="1200" dirty="0"/>
              <a:t># structure of the abalone data</a:t>
            </a:r>
          </a:p>
          <a:p>
            <a:pPr marL="0" indent="0">
              <a:buNone/>
            </a:pPr>
            <a:r>
              <a:rPr lang="en-US" sz="1200" dirty="0" err="1"/>
              <a:t>str</a:t>
            </a:r>
            <a:r>
              <a:rPr lang="en-US" sz="1200" dirty="0"/>
              <a:t>(abalone)</a:t>
            </a:r>
          </a:p>
          <a:p>
            <a:pPr marL="0" indent="0">
              <a:buNone/>
            </a:pPr>
            <a:r>
              <a:rPr lang="en-US" sz="1200" dirty="0"/>
              <a:t># summary of the abalone rings column</a:t>
            </a:r>
          </a:p>
          <a:p>
            <a:pPr marL="0" indent="0">
              <a:buNone/>
            </a:pPr>
            <a:r>
              <a:rPr lang="en-US" sz="1200" dirty="0"/>
              <a:t>summary(</a:t>
            </a:r>
            <a:r>
              <a:rPr lang="en-US" sz="1200" dirty="0" err="1"/>
              <a:t>abalone$rings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# As shown above, the “rings” variable has a range between 1-29. </a:t>
            </a:r>
          </a:p>
          <a:p>
            <a:pPr marL="0" indent="0">
              <a:buNone/>
            </a:pPr>
            <a:r>
              <a:rPr lang="en-US" sz="1200" dirty="0"/>
              <a:t># This is the variable that we want to predict, and predicting this many levels </a:t>
            </a:r>
          </a:p>
          <a:p>
            <a:pPr marL="0" indent="0">
              <a:buNone/>
            </a:pPr>
            <a:r>
              <a:rPr lang="en-US" sz="1200" dirty="0"/>
              <a:t># might not give us the insight we’re looking for.</a:t>
            </a:r>
          </a:p>
          <a:p>
            <a:pPr marL="0" indent="0">
              <a:buNone/>
            </a:pPr>
            <a:r>
              <a:rPr lang="en-US" sz="1200" dirty="0"/>
              <a:t># For now, we’ll break the rings variable </a:t>
            </a:r>
          </a:p>
          <a:p>
            <a:pPr marL="0" indent="0">
              <a:buNone/>
            </a:pPr>
            <a:r>
              <a:rPr lang="en-US" sz="1200" dirty="0"/>
              <a:t># into 3 levels" “young” for abalones less than 8, “adult” for abalones between 8-11, </a:t>
            </a:r>
          </a:p>
          <a:p>
            <a:pPr marL="0" indent="0">
              <a:buNone/>
            </a:pPr>
            <a:r>
              <a:rPr lang="en-US" sz="1200" dirty="0"/>
              <a:t># and “old” for abalones older than 11.</a:t>
            </a:r>
          </a:p>
          <a:p>
            <a:pPr marL="0" indent="0">
              <a:buNone/>
            </a:pPr>
            <a:r>
              <a:rPr lang="en-US" sz="1200" dirty="0" err="1"/>
              <a:t>abalone$rings</a:t>
            </a:r>
            <a:r>
              <a:rPr lang="en-US" sz="1200" dirty="0"/>
              <a:t> &lt;- </a:t>
            </a:r>
            <a:r>
              <a:rPr lang="en-US" sz="1200" dirty="0" err="1"/>
              <a:t>as.numeric</a:t>
            </a:r>
            <a:r>
              <a:rPr lang="en-US" sz="1200" dirty="0"/>
              <a:t>(</a:t>
            </a:r>
            <a:r>
              <a:rPr lang="en-US" sz="1200" dirty="0" err="1"/>
              <a:t>abalone$rings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 err="1"/>
              <a:t>abalone$rings</a:t>
            </a:r>
            <a:r>
              <a:rPr lang="en-US" sz="1200" dirty="0"/>
              <a:t> &lt;- cut(</a:t>
            </a:r>
            <a:r>
              <a:rPr lang="en-US" sz="1200" dirty="0" err="1"/>
              <a:t>abalone$rings</a:t>
            </a:r>
            <a:r>
              <a:rPr lang="en-US" sz="1200" dirty="0"/>
              <a:t>, </a:t>
            </a:r>
            <a:r>
              <a:rPr lang="en-US" sz="1200" dirty="0" err="1"/>
              <a:t>br</a:t>
            </a:r>
            <a:r>
              <a:rPr lang="en-US" sz="1200" dirty="0"/>
              <a:t>=c(-1,8,11,35), labels = c("young", 'adult', 'old'))</a:t>
            </a:r>
          </a:p>
          <a:p>
            <a:pPr marL="0" indent="0">
              <a:buNone/>
            </a:pPr>
            <a:r>
              <a:rPr lang="en-US" sz="1200" dirty="0" err="1"/>
              <a:t>abalone$rings</a:t>
            </a:r>
            <a:r>
              <a:rPr lang="en-US" sz="1200" dirty="0"/>
              <a:t> &lt;- </a:t>
            </a:r>
            <a:r>
              <a:rPr lang="en-US" sz="1200" dirty="0" err="1"/>
              <a:t>as.factor</a:t>
            </a:r>
            <a:r>
              <a:rPr lang="en-US" sz="1200" dirty="0"/>
              <a:t>(</a:t>
            </a:r>
            <a:r>
              <a:rPr lang="en-US" sz="1200" dirty="0" err="1"/>
              <a:t>abalone$rings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summary(</a:t>
            </a:r>
            <a:r>
              <a:rPr lang="en-US" sz="1200" dirty="0" err="1"/>
              <a:t>abalone$rings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# remove the "sex" variable in abalone, because KNN requires all numeric variables for prediction</a:t>
            </a:r>
          </a:p>
          <a:p>
            <a:pPr marL="0" indent="0">
              <a:buNone/>
            </a:pPr>
            <a:r>
              <a:rPr lang="en-US" sz="1200" dirty="0"/>
              <a:t># z &lt;- abalone</a:t>
            </a:r>
          </a:p>
          <a:p>
            <a:pPr marL="0" indent="0">
              <a:buNone/>
            </a:pPr>
            <a:r>
              <a:rPr lang="en-US" sz="1200" dirty="0"/>
              <a:t>aba &lt;- abalone</a:t>
            </a:r>
          </a:p>
          <a:p>
            <a:pPr marL="0" indent="0">
              <a:buNone/>
            </a:pPr>
            <a:r>
              <a:rPr lang="en-US" sz="1200" dirty="0" err="1"/>
              <a:t>aba$sex</a:t>
            </a:r>
            <a:r>
              <a:rPr lang="en-US" sz="1200" dirty="0"/>
              <a:t> &lt;- NULL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B27A9-42CC-FC45-BB9A-E689FE0D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123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9E7C9-5C30-8545-A05B-817B92F3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In-Class Exercise KNN – Abalone continue…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DC402-37FC-5F4B-B14C-0712F1121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#  normalize the data using min max normalization</a:t>
            </a:r>
          </a:p>
          <a:p>
            <a:pPr marL="0" indent="0">
              <a:buNone/>
            </a:pPr>
            <a:r>
              <a:rPr lang="en-US" sz="1400" dirty="0"/>
              <a:t>normalize &lt;- function(x) {</a:t>
            </a:r>
          </a:p>
          <a:p>
            <a:pPr marL="0" indent="0">
              <a:buNone/>
            </a:pPr>
            <a:r>
              <a:rPr lang="en-US" sz="1400" dirty="0"/>
              <a:t>  return ((x - min(x)) / (max(x) - min(x)))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  <a:p>
            <a:pPr marL="0" indent="0">
              <a:buNone/>
            </a:pPr>
            <a:r>
              <a:rPr lang="en-US" sz="1400" dirty="0"/>
              <a:t>aba[1:7] &lt;- </a:t>
            </a:r>
            <a:r>
              <a:rPr lang="en-US" sz="1400" dirty="0" err="1"/>
              <a:t>as.data.frame</a:t>
            </a:r>
            <a:r>
              <a:rPr lang="en-US" sz="1400" dirty="0"/>
              <a:t>(</a:t>
            </a:r>
            <a:r>
              <a:rPr lang="en-US" sz="1400" dirty="0" err="1"/>
              <a:t>lapply</a:t>
            </a:r>
            <a:r>
              <a:rPr lang="en-US" sz="1400" dirty="0"/>
              <a:t>(aba[1:7], normalize))</a:t>
            </a:r>
          </a:p>
          <a:p>
            <a:pPr marL="0" indent="0">
              <a:buNone/>
            </a:pPr>
            <a:r>
              <a:rPr lang="en-US" sz="1400" dirty="0"/>
              <a:t>summary(</a:t>
            </a:r>
            <a:r>
              <a:rPr lang="en-US" sz="1400" dirty="0" err="1"/>
              <a:t>aba$shucked_wieght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r>
              <a:rPr lang="en-US" sz="1400" dirty="0"/>
              <a:t># After Normalization, each variable has a min of 0 and a max of 1.</a:t>
            </a:r>
          </a:p>
          <a:p>
            <a:pPr marL="0" indent="0">
              <a:buNone/>
            </a:pPr>
            <a:r>
              <a:rPr lang="en-US" sz="1400" dirty="0"/>
              <a:t># in other words, values are in the range from 0 to 1.</a:t>
            </a:r>
          </a:p>
          <a:p>
            <a:pPr marL="0" indent="0">
              <a:buNone/>
            </a:pPr>
            <a:r>
              <a:rPr lang="en-US" sz="1400" dirty="0"/>
              <a:t># We’ll now split the data into training and testing sets.</a:t>
            </a:r>
          </a:p>
          <a:p>
            <a:pPr marL="0" indent="0">
              <a:buNone/>
            </a:pPr>
            <a:r>
              <a:rPr lang="en-US" sz="1400" dirty="0" err="1"/>
              <a:t>ind</a:t>
            </a:r>
            <a:r>
              <a:rPr lang="en-US" sz="1400" dirty="0"/>
              <a:t> &lt;- sample(2, </a:t>
            </a:r>
            <a:r>
              <a:rPr lang="en-US" sz="1400" dirty="0" err="1"/>
              <a:t>nrow</a:t>
            </a:r>
            <a:r>
              <a:rPr lang="en-US" sz="1400" dirty="0"/>
              <a:t>(aba), replace=TRUE, </a:t>
            </a:r>
            <a:r>
              <a:rPr lang="en-US" sz="1400" dirty="0" err="1"/>
              <a:t>prob</a:t>
            </a:r>
            <a:r>
              <a:rPr lang="en-US" sz="1400" dirty="0"/>
              <a:t>=c(0.7, 0.3))</a:t>
            </a:r>
          </a:p>
          <a:p>
            <a:pPr marL="0" indent="0">
              <a:buNone/>
            </a:pPr>
            <a:r>
              <a:rPr lang="en-US" sz="1400" dirty="0" err="1"/>
              <a:t>KNNtrain</a:t>
            </a:r>
            <a:r>
              <a:rPr lang="en-US" sz="1400" dirty="0"/>
              <a:t> &lt;- aba[</a:t>
            </a:r>
            <a:r>
              <a:rPr lang="en-US" sz="1400" dirty="0" err="1"/>
              <a:t>ind</a:t>
            </a:r>
            <a:r>
              <a:rPr lang="en-US" sz="1400" dirty="0"/>
              <a:t>==1,]</a:t>
            </a:r>
          </a:p>
          <a:p>
            <a:pPr marL="0" indent="0">
              <a:buNone/>
            </a:pPr>
            <a:r>
              <a:rPr lang="en-US" sz="1400" dirty="0" err="1"/>
              <a:t>KNNtest</a:t>
            </a:r>
            <a:r>
              <a:rPr lang="en-US" sz="1400" dirty="0"/>
              <a:t> &lt;- aba[</a:t>
            </a:r>
            <a:r>
              <a:rPr lang="en-US" sz="1400" dirty="0" err="1"/>
              <a:t>ind</a:t>
            </a:r>
            <a:r>
              <a:rPr lang="en-US" sz="1400" dirty="0"/>
              <a:t>==2,]</a:t>
            </a:r>
          </a:p>
          <a:p>
            <a:pPr marL="0" indent="0">
              <a:buNone/>
            </a:pPr>
            <a:r>
              <a:rPr lang="en-US" sz="1400" dirty="0"/>
              <a:t>sqrt(2918)</a:t>
            </a:r>
          </a:p>
          <a:p>
            <a:pPr marL="0" indent="0">
              <a:buNone/>
            </a:pPr>
            <a:r>
              <a:rPr lang="en-US" sz="1400" dirty="0"/>
              <a:t># make k equal to the square root of 2918, the number of observations in the training set.</a:t>
            </a:r>
          </a:p>
          <a:p>
            <a:pPr marL="0" indent="0">
              <a:buNone/>
            </a:pPr>
            <a:r>
              <a:rPr lang="en-US" sz="1400" dirty="0"/>
              <a:t># sqrt(2918) ~= 54.01852  round it to 55 and use k = 55 # We usually take an Odd number for k value, </a:t>
            </a:r>
          </a:p>
          <a:p>
            <a:pPr marL="0" indent="0">
              <a:buNone/>
            </a:pPr>
            <a:r>
              <a:rPr lang="en-US" sz="1400" dirty="0"/>
              <a:t># </a:t>
            </a:r>
            <a:r>
              <a:rPr lang="en-US" sz="1400" dirty="0" err="1"/>
              <a:t>knn</a:t>
            </a:r>
            <a:r>
              <a:rPr lang="en-US" sz="1400" dirty="0"/>
              <a:t> model </a:t>
            </a:r>
          </a:p>
          <a:p>
            <a:pPr marL="0" indent="0">
              <a:buNone/>
            </a:pPr>
            <a:r>
              <a:rPr lang="en-US" sz="1400" dirty="0"/>
              <a:t># </a:t>
            </a:r>
            <a:r>
              <a:rPr lang="en-US" sz="1400" dirty="0" err="1"/>
              <a:t>knn</a:t>
            </a:r>
            <a:r>
              <a:rPr lang="en-US" sz="1400" dirty="0"/>
              <a:t>() is in the "class" library. Make sure to install it first on your RStudio.</a:t>
            </a:r>
          </a:p>
          <a:p>
            <a:pPr marL="0" indent="0">
              <a:buNone/>
            </a:pPr>
            <a:r>
              <a:rPr lang="en-US" sz="1400" dirty="0"/>
              <a:t>library(class)</a:t>
            </a:r>
          </a:p>
          <a:p>
            <a:pPr marL="0" indent="0">
              <a:buNone/>
            </a:pPr>
            <a:r>
              <a:rPr lang="en-US" sz="1400" dirty="0"/>
              <a:t>help("</a:t>
            </a:r>
            <a:r>
              <a:rPr lang="en-US" sz="1400" dirty="0" err="1"/>
              <a:t>knn</a:t>
            </a:r>
            <a:r>
              <a:rPr lang="en-US" sz="1400" dirty="0"/>
              <a:t>") # Read the </a:t>
            </a:r>
            <a:r>
              <a:rPr lang="en-US" sz="1400" dirty="0" err="1"/>
              <a:t>knn</a:t>
            </a:r>
            <a:r>
              <a:rPr lang="en-US" sz="1400" dirty="0"/>
              <a:t> documentation on </a:t>
            </a:r>
            <a:r>
              <a:rPr lang="en-US" sz="1400" dirty="0" err="1"/>
              <a:t>RStudio</a:t>
            </a:r>
            <a:r>
              <a:rPr lang="en-US" sz="1400" dirty="0"/>
              <a:t>. </a:t>
            </a:r>
          </a:p>
          <a:p>
            <a:pPr marL="0" indent="0">
              <a:buNone/>
            </a:pPr>
            <a:r>
              <a:rPr lang="en-US" sz="1400" dirty="0" err="1"/>
              <a:t>KNNpred</a:t>
            </a:r>
            <a:r>
              <a:rPr lang="en-US" sz="1400" dirty="0"/>
              <a:t> &lt;- </a:t>
            </a:r>
            <a:r>
              <a:rPr lang="en-US" sz="1400" dirty="0" err="1"/>
              <a:t>knn</a:t>
            </a:r>
            <a:r>
              <a:rPr lang="en-US" sz="1400" dirty="0"/>
              <a:t>(train = </a:t>
            </a:r>
            <a:r>
              <a:rPr lang="en-US" sz="1400" dirty="0" err="1"/>
              <a:t>KNNtrain</a:t>
            </a:r>
            <a:r>
              <a:rPr lang="en-US" sz="1400" dirty="0"/>
              <a:t>[1:7], test = </a:t>
            </a:r>
            <a:r>
              <a:rPr lang="en-US" sz="1400" dirty="0" err="1"/>
              <a:t>KNNtest</a:t>
            </a:r>
            <a:r>
              <a:rPr lang="en-US" sz="1400" dirty="0"/>
              <a:t>[1:7], cl = </a:t>
            </a:r>
            <a:r>
              <a:rPr lang="en-US" sz="1400" dirty="0" err="1"/>
              <a:t>KNNtrain$rings</a:t>
            </a:r>
            <a:r>
              <a:rPr lang="en-US" sz="1400" dirty="0"/>
              <a:t>, k = 55)</a:t>
            </a:r>
          </a:p>
          <a:p>
            <a:pPr marL="0" indent="0">
              <a:buNone/>
            </a:pPr>
            <a:r>
              <a:rPr lang="en-US" sz="1400" dirty="0" err="1"/>
              <a:t>KNNpred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table(</a:t>
            </a:r>
            <a:r>
              <a:rPr lang="en-US" sz="1400" dirty="0" err="1"/>
              <a:t>KNNpred</a:t>
            </a:r>
            <a:r>
              <a:rPr lang="en-US" sz="14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537BB-97F1-3F4C-A9E5-280FFF9B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891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85BF-09A1-0E47-95A6-8E81C40D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In-Class Exercise K-Means Iris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BA41-48F1-5F46-A02E-DC68A2B23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763000" cy="5943600"/>
          </a:xfrm>
        </p:spPr>
        <p:txBody>
          <a:bodyPr/>
          <a:lstStyle/>
          <a:p>
            <a:pPr marL="0" indent="0">
              <a:buNone/>
            </a:pPr>
            <a:r>
              <a:rPr lang="en-US" sz="1000" dirty="0"/>
              <a:t># iris dataset is from UCI ML repository.</a:t>
            </a:r>
          </a:p>
          <a:p>
            <a:pPr marL="0" indent="0">
              <a:buNone/>
            </a:pPr>
            <a:r>
              <a:rPr lang="en-US" sz="1000" dirty="0"/>
              <a:t># </a:t>
            </a:r>
            <a:r>
              <a:rPr lang="en-US" sz="1000" dirty="0" err="1"/>
              <a:t>kmeans</a:t>
            </a:r>
            <a:r>
              <a:rPr lang="en-US" sz="1000" dirty="0"/>
              <a:t> clustering example from </a:t>
            </a:r>
            <a:r>
              <a:rPr lang="en-US" sz="1000" dirty="0" err="1"/>
              <a:t>Rpubs</a:t>
            </a:r>
            <a:r>
              <a:rPr lang="en-US" sz="1000" dirty="0"/>
              <a:t> by </a:t>
            </a:r>
            <a:r>
              <a:rPr lang="en-US" sz="1000" dirty="0" err="1"/>
              <a:t>RStudio</a:t>
            </a:r>
            <a:r>
              <a:rPr lang="en-US" sz="1000" dirty="0"/>
              <a:t>: https://</a:t>
            </a:r>
            <a:r>
              <a:rPr lang="en-US" sz="1000" dirty="0" err="1"/>
              <a:t>rpubs.com</a:t>
            </a:r>
            <a:r>
              <a:rPr lang="en-US" sz="1000" dirty="0"/>
              <a:t>/</a:t>
            </a:r>
            <a:r>
              <a:rPr lang="en-US" sz="1000" dirty="0" err="1"/>
              <a:t>AnanyaDu</a:t>
            </a:r>
            <a:r>
              <a:rPr lang="en-US" sz="1000" dirty="0"/>
              <a:t>/361293</a:t>
            </a:r>
          </a:p>
          <a:p>
            <a:pPr marL="0" indent="0">
              <a:buNone/>
            </a:pPr>
            <a:r>
              <a:rPr lang="en-US" sz="1000" dirty="0"/>
              <a:t>library(ggplot2) # we will use ggplot2 to visualize the data.</a:t>
            </a:r>
          </a:p>
          <a:p>
            <a:pPr marL="0" indent="0">
              <a:buNone/>
            </a:pPr>
            <a:r>
              <a:rPr lang="en-US" sz="1000" dirty="0"/>
              <a:t>head(iris) # first 6 rows of the </a:t>
            </a:r>
          </a:p>
          <a:p>
            <a:pPr marL="0" indent="0">
              <a:buNone/>
            </a:pPr>
            <a:r>
              <a:rPr lang="en-US" sz="1000" dirty="0" err="1"/>
              <a:t>str</a:t>
            </a:r>
            <a:r>
              <a:rPr lang="en-US" sz="1000" dirty="0"/>
              <a:t>(iris) # take a look at the structure of the iris data using </a:t>
            </a:r>
            <a:r>
              <a:rPr lang="en-US" sz="1000" dirty="0" err="1"/>
              <a:t>str</a:t>
            </a:r>
            <a:r>
              <a:rPr lang="en-US" sz="1000" dirty="0"/>
              <a:t>() function in R.</a:t>
            </a:r>
          </a:p>
          <a:p>
            <a:pPr marL="0" indent="0">
              <a:buNone/>
            </a:pPr>
            <a:r>
              <a:rPr lang="en-US" sz="1000" dirty="0"/>
              <a:t># dataset has 150 observations equally distributed observations among </a:t>
            </a:r>
          </a:p>
          <a:p>
            <a:pPr marL="0" indent="0">
              <a:buNone/>
            </a:pPr>
            <a:r>
              <a:rPr lang="en-US" sz="1000" dirty="0"/>
              <a:t># the three species: </a:t>
            </a:r>
            <a:r>
              <a:rPr lang="en-US" sz="1000" dirty="0" err="1"/>
              <a:t>Setosa</a:t>
            </a:r>
            <a:r>
              <a:rPr lang="en-US" sz="1000" dirty="0"/>
              <a:t>, Versicolor and </a:t>
            </a:r>
            <a:r>
              <a:rPr lang="en-US" sz="1000" dirty="0" err="1"/>
              <a:t>Verginica</a:t>
            </a:r>
            <a:r>
              <a:rPr lang="en-US" sz="1000" dirty="0"/>
              <a:t>.</a:t>
            </a:r>
          </a:p>
          <a:p>
            <a:pPr marL="0" indent="0">
              <a:buNone/>
            </a:pPr>
            <a:r>
              <a:rPr lang="en-US" sz="1000" dirty="0"/>
              <a:t>summary(iris) # summary statistics of all the 4 variables </a:t>
            </a:r>
            <a:r>
              <a:rPr lang="en-US" sz="1000" dirty="0" err="1"/>
              <a:t>Sepal.Length,Sepal.Width</a:t>
            </a:r>
            <a:r>
              <a:rPr lang="en-US" sz="1000" dirty="0"/>
              <a:t>,</a:t>
            </a:r>
          </a:p>
          <a:p>
            <a:pPr marL="0" indent="0">
              <a:buNone/>
            </a:pPr>
            <a:r>
              <a:rPr lang="en-US" sz="1000" dirty="0"/>
              <a:t># </a:t>
            </a:r>
            <a:r>
              <a:rPr lang="en-US" sz="1000" dirty="0" err="1"/>
              <a:t>Petal.Length</a:t>
            </a:r>
            <a:r>
              <a:rPr lang="en-US" sz="1000" dirty="0"/>
              <a:t> and </a:t>
            </a:r>
            <a:r>
              <a:rPr lang="en-US" sz="1000" dirty="0" err="1"/>
              <a:t>Petal.Width</a:t>
            </a:r>
            <a:r>
              <a:rPr lang="en-US" sz="1000" dirty="0"/>
              <a:t> </a:t>
            </a:r>
          </a:p>
          <a:p>
            <a:pPr marL="0" indent="0">
              <a:buNone/>
            </a:pPr>
            <a:r>
              <a:rPr lang="en-US" sz="1000" dirty="0"/>
              <a:t>help("</a:t>
            </a:r>
            <a:r>
              <a:rPr lang="en-US" sz="1000" dirty="0" err="1"/>
              <a:t>sapply</a:t>
            </a:r>
            <a:r>
              <a:rPr lang="en-US" sz="1000" dirty="0"/>
              <a:t>")</a:t>
            </a:r>
          </a:p>
          <a:p>
            <a:pPr marL="0" indent="0">
              <a:buNone/>
            </a:pPr>
            <a:r>
              <a:rPr lang="en-US" sz="1000" dirty="0" err="1"/>
              <a:t>sapply</a:t>
            </a:r>
            <a:r>
              <a:rPr lang="en-US" sz="1000" dirty="0"/>
              <a:t>(iris[,-5], </a:t>
            </a:r>
            <a:r>
              <a:rPr lang="en-US" sz="1000" dirty="0" err="1"/>
              <a:t>var</a:t>
            </a:r>
            <a:r>
              <a:rPr lang="en-US" sz="1000" dirty="0"/>
              <a:t>)</a:t>
            </a:r>
          </a:p>
          <a:p>
            <a:pPr marL="0" indent="0">
              <a:buNone/>
            </a:pPr>
            <a:r>
              <a:rPr lang="en-US" sz="1000" dirty="0"/>
              <a:t>summary(iris)</a:t>
            </a:r>
          </a:p>
          <a:p>
            <a:pPr marL="0" indent="0">
              <a:buNone/>
            </a:pPr>
            <a:r>
              <a:rPr lang="en-US" sz="1000" dirty="0"/>
              <a:t># plot </a:t>
            </a:r>
            <a:r>
              <a:rPr lang="en-US" sz="1000" dirty="0" err="1"/>
              <a:t>Sepal.Length</a:t>
            </a:r>
            <a:r>
              <a:rPr lang="en-US" sz="1000" dirty="0"/>
              <a:t> Vs </a:t>
            </a:r>
            <a:r>
              <a:rPr lang="en-US" sz="1000" dirty="0" err="1"/>
              <a:t>Sepal.Width</a:t>
            </a:r>
            <a:r>
              <a:rPr lang="en-US" sz="1000" dirty="0"/>
              <a:t> using </a:t>
            </a:r>
            <a:r>
              <a:rPr lang="en-US" sz="1000" dirty="0" err="1"/>
              <a:t>ggplot</a:t>
            </a:r>
            <a:r>
              <a:rPr lang="en-US" sz="1000" dirty="0"/>
              <a:t> </a:t>
            </a:r>
          </a:p>
          <a:p>
            <a:pPr marL="0" indent="0">
              <a:buNone/>
            </a:pPr>
            <a:r>
              <a:rPr lang="en-US" sz="1000" dirty="0" err="1"/>
              <a:t>ggplot</a:t>
            </a:r>
            <a:r>
              <a:rPr lang="en-US" sz="1000" dirty="0"/>
              <a:t>(</a:t>
            </a:r>
            <a:r>
              <a:rPr lang="en-US" sz="1000" dirty="0" err="1"/>
              <a:t>iris,aes</a:t>
            </a:r>
            <a:r>
              <a:rPr lang="en-US" sz="1000" dirty="0"/>
              <a:t>(x = </a:t>
            </a:r>
            <a:r>
              <a:rPr lang="en-US" sz="1000" dirty="0" err="1"/>
              <a:t>Sepal.Length</a:t>
            </a:r>
            <a:r>
              <a:rPr lang="en-US" sz="1000" dirty="0"/>
              <a:t>, y = </a:t>
            </a:r>
            <a:r>
              <a:rPr lang="en-US" sz="1000" dirty="0" err="1"/>
              <a:t>Sepal.Width</a:t>
            </a:r>
            <a:r>
              <a:rPr lang="en-US" sz="1000" dirty="0"/>
              <a:t>, col= Species)) + </a:t>
            </a:r>
            <a:r>
              <a:rPr lang="en-US" sz="1000" dirty="0" err="1"/>
              <a:t>geom_point</a:t>
            </a:r>
            <a:r>
              <a:rPr lang="en-US" sz="1000" dirty="0"/>
              <a:t>()</a:t>
            </a:r>
          </a:p>
          <a:p>
            <a:pPr marL="0" indent="0">
              <a:buNone/>
            </a:pPr>
            <a:r>
              <a:rPr lang="en-US" sz="1000" dirty="0"/>
              <a:t># plot </a:t>
            </a:r>
            <a:r>
              <a:rPr lang="en-US" sz="1000" dirty="0" err="1"/>
              <a:t>Petal.Length</a:t>
            </a:r>
            <a:r>
              <a:rPr lang="en-US" sz="1000" dirty="0"/>
              <a:t> Vs </a:t>
            </a:r>
            <a:r>
              <a:rPr lang="en-US" sz="1000" dirty="0" err="1"/>
              <a:t>Sepal.Width</a:t>
            </a:r>
            <a:r>
              <a:rPr lang="en-US" sz="1000" dirty="0"/>
              <a:t> using </a:t>
            </a:r>
            <a:r>
              <a:rPr lang="en-US" sz="1000" dirty="0" err="1"/>
              <a:t>ggplot</a:t>
            </a:r>
            <a:r>
              <a:rPr lang="en-US" sz="1000" dirty="0"/>
              <a:t> </a:t>
            </a:r>
          </a:p>
          <a:p>
            <a:pPr marL="0" indent="0">
              <a:buNone/>
            </a:pPr>
            <a:r>
              <a:rPr lang="en-US" sz="1000" dirty="0" err="1"/>
              <a:t>ggplot</a:t>
            </a:r>
            <a:r>
              <a:rPr lang="en-US" sz="1000" dirty="0"/>
              <a:t>(</a:t>
            </a:r>
            <a:r>
              <a:rPr lang="en-US" sz="1000" dirty="0" err="1"/>
              <a:t>iris,aes</a:t>
            </a:r>
            <a:r>
              <a:rPr lang="en-US" sz="1000" dirty="0"/>
              <a:t>(x = </a:t>
            </a:r>
            <a:r>
              <a:rPr lang="en-US" sz="1000" dirty="0" err="1"/>
              <a:t>Petal.Length</a:t>
            </a:r>
            <a:r>
              <a:rPr lang="en-US" sz="1000" dirty="0"/>
              <a:t>, y = </a:t>
            </a:r>
            <a:r>
              <a:rPr lang="en-US" sz="1000" dirty="0" err="1"/>
              <a:t>Petal.Width</a:t>
            </a:r>
            <a:r>
              <a:rPr lang="en-US" sz="1000" dirty="0"/>
              <a:t>, col= Species)) + </a:t>
            </a:r>
            <a:r>
              <a:rPr lang="en-US" sz="1000" dirty="0" err="1"/>
              <a:t>geom_point</a:t>
            </a:r>
            <a:r>
              <a:rPr lang="en-US" sz="1000" dirty="0"/>
              <a:t>()</a:t>
            </a:r>
          </a:p>
          <a:p>
            <a:pPr marL="0" indent="0">
              <a:buNone/>
            </a:pPr>
            <a:r>
              <a:rPr lang="en-US" sz="1000" dirty="0"/>
              <a:t># </a:t>
            </a:r>
            <a:r>
              <a:rPr lang="en-US" sz="1000" dirty="0" err="1"/>
              <a:t>kmeans</a:t>
            </a:r>
            <a:r>
              <a:rPr lang="en-US" sz="1000" dirty="0"/>
              <a:t> clustering</a:t>
            </a:r>
          </a:p>
          <a:p>
            <a:pPr marL="0" indent="0">
              <a:buNone/>
            </a:pPr>
            <a:r>
              <a:rPr lang="en-US" sz="1000" dirty="0"/>
              <a:t># Read the documentation for </a:t>
            </a:r>
            <a:r>
              <a:rPr lang="en-US" sz="1000" dirty="0" err="1"/>
              <a:t>kmeans</a:t>
            </a:r>
            <a:r>
              <a:rPr lang="en-US" sz="1000" dirty="0"/>
              <a:t>() function</a:t>
            </a:r>
          </a:p>
          <a:p>
            <a:pPr marL="0" indent="0">
              <a:buNone/>
            </a:pPr>
            <a:r>
              <a:rPr lang="en-US" sz="1000" dirty="0"/>
              <a:t># https://</a:t>
            </a:r>
            <a:r>
              <a:rPr lang="en-US" sz="1000" dirty="0" err="1"/>
              <a:t>stat.ethz.ch</a:t>
            </a:r>
            <a:r>
              <a:rPr lang="en-US" sz="1000" dirty="0"/>
              <a:t>/R-manual/R-</a:t>
            </a:r>
            <a:r>
              <a:rPr lang="en-US" sz="1000" dirty="0" err="1"/>
              <a:t>devel</a:t>
            </a:r>
            <a:r>
              <a:rPr lang="en-US" sz="1000" dirty="0"/>
              <a:t>/library/stats/html/</a:t>
            </a:r>
            <a:r>
              <a:rPr lang="en-US" sz="1000" dirty="0" err="1"/>
              <a:t>kmeans.html</a:t>
            </a:r>
            <a:endParaRPr lang="en-US" sz="1000" dirty="0"/>
          </a:p>
          <a:p>
            <a:pPr marL="0" indent="0">
              <a:buNone/>
            </a:pPr>
            <a:r>
              <a:rPr lang="en-US" sz="1000" dirty="0" err="1"/>
              <a:t>set.seed</a:t>
            </a:r>
            <a:r>
              <a:rPr lang="en-US" sz="1000" dirty="0"/>
              <a:t>(300)</a:t>
            </a:r>
          </a:p>
          <a:p>
            <a:pPr marL="0" indent="0">
              <a:buNone/>
            </a:pPr>
            <a:r>
              <a:rPr lang="en-US" sz="1000" dirty="0" err="1"/>
              <a:t>k.max</a:t>
            </a:r>
            <a:r>
              <a:rPr lang="en-US" sz="1000" dirty="0"/>
              <a:t> &lt;- 12</a:t>
            </a:r>
          </a:p>
          <a:p>
            <a:pPr marL="0" indent="0">
              <a:buNone/>
            </a:pPr>
            <a:r>
              <a:rPr lang="en-US" sz="1000" dirty="0"/>
              <a:t># </a:t>
            </a:r>
            <a:r>
              <a:rPr lang="en-US" sz="1000" dirty="0" err="1"/>
              <a:t>tot.withinss</a:t>
            </a:r>
            <a:r>
              <a:rPr lang="en-US" sz="1000" dirty="0"/>
              <a:t> = Total within-cluster sum of square </a:t>
            </a:r>
          </a:p>
          <a:p>
            <a:pPr marL="0" indent="0">
              <a:buNone/>
            </a:pPr>
            <a:r>
              <a:rPr lang="en-US" sz="1000" dirty="0"/>
              <a:t># </a:t>
            </a:r>
            <a:r>
              <a:rPr lang="en-US" sz="1000" dirty="0" err="1"/>
              <a:t>iter.max</a:t>
            </a:r>
            <a:r>
              <a:rPr lang="en-US" sz="1000" dirty="0"/>
              <a:t> = the maximum number of iterations allowed</a:t>
            </a:r>
          </a:p>
          <a:p>
            <a:pPr marL="0" indent="0">
              <a:buNone/>
            </a:pPr>
            <a:r>
              <a:rPr lang="en-US" sz="1000" dirty="0"/>
              <a:t># </a:t>
            </a:r>
            <a:r>
              <a:rPr lang="en-US" sz="1000" dirty="0" err="1"/>
              <a:t>nstart</a:t>
            </a:r>
            <a:r>
              <a:rPr lang="en-US" sz="1000" dirty="0"/>
              <a:t> = if centers is a number, how many random sets should be chosen.</a:t>
            </a:r>
          </a:p>
          <a:p>
            <a:pPr marL="0" indent="0">
              <a:buNone/>
            </a:pPr>
            <a:r>
              <a:rPr lang="en-US" sz="1000" dirty="0" err="1"/>
              <a:t>wss</a:t>
            </a:r>
            <a:r>
              <a:rPr lang="en-US" sz="1000" dirty="0"/>
              <a:t>&lt;- </a:t>
            </a:r>
            <a:r>
              <a:rPr lang="en-US" sz="1000" dirty="0" err="1"/>
              <a:t>sapply</a:t>
            </a:r>
            <a:r>
              <a:rPr lang="en-US" sz="1000" dirty="0"/>
              <a:t>(1:k.max,function(k){</a:t>
            </a:r>
            <a:r>
              <a:rPr lang="en-US" sz="1000" dirty="0" err="1"/>
              <a:t>kmeans</a:t>
            </a:r>
            <a:r>
              <a:rPr lang="en-US" sz="1000" dirty="0"/>
              <a:t>(iris[,3:4],</a:t>
            </a:r>
            <a:r>
              <a:rPr lang="en-US" sz="1000" dirty="0" err="1"/>
              <a:t>k,nstart</a:t>
            </a:r>
            <a:r>
              <a:rPr lang="en-US" sz="1000" dirty="0"/>
              <a:t> = 20,iter.max = 20)$</a:t>
            </a:r>
            <a:r>
              <a:rPr lang="en-US" sz="1000" dirty="0" err="1"/>
              <a:t>tot.withinss</a:t>
            </a:r>
            <a:r>
              <a:rPr lang="en-US" sz="1000" dirty="0"/>
              <a:t>})</a:t>
            </a:r>
          </a:p>
          <a:p>
            <a:pPr marL="0" indent="0">
              <a:buNone/>
            </a:pPr>
            <a:r>
              <a:rPr lang="en-US" sz="1000" dirty="0" err="1"/>
              <a:t>wss</a:t>
            </a:r>
            <a:r>
              <a:rPr lang="en-US" sz="1000" dirty="0"/>
              <a:t> # within sum of squares.</a:t>
            </a:r>
          </a:p>
          <a:p>
            <a:pPr marL="0" indent="0">
              <a:buNone/>
            </a:pPr>
            <a:r>
              <a:rPr lang="en-US" sz="1000" dirty="0"/>
              <a:t>plot(1:k.max,wss, type= "b", </a:t>
            </a:r>
            <a:r>
              <a:rPr lang="en-US" sz="1000" dirty="0" err="1"/>
              <a:t>xlab</a:t>
            </a:r>
            <a:r>
              <a:rPr lang="en-US" sz="1000" dirty="0"/>
              <a:t> = "Number of clusters(k)", </a:t>
            </a:r>
            <a:r>
              <a:rPr lang="en-US" sz="1000" dirty="0" err="1"/>
              <a:t>ylab</a:t>
            </a:r>
            <a:r>
              <a:rPr lang="en-US" sz="1000" dirty="0"/>
              <a:t> = "Within cluster sum of squares")</a:t>
            </a:r>
          </a:p>
          <a:p>
            <a:pPr marL="0" indent="0">
              <a:buNone/>
            </a:pPr>
            <a:r>
              <a:rPr lang="en-US" sz="1000" dirty="0" err="1"/>
              <a:t>icluster</a:t>
            </a:r>
            <a:r>
              <a:rPr lang="en-US" sz="1000" dirty="0"/>
              <a:t> &lt;- </a:t>
            </a:r>
            <a:r>
              <a:rPr lang="en-US" sz="1000" dirty="0" err="1"/>
              <a:t>kmeans</a:t>
            </a:r>
            <a:r>
              <a:rPr lang="en-US" sz="1000" dirty="0"/>
              <a:t>(iris[,3:4],3,nstart = 20)</a:t>
            </a:r>
          </a:p>
          <a:p>
            <a:pPr marL="0" indent="0">
              <a:buNone/>
            </a:pPr>
            <a:r>
              <a:rPr lang="en-US" sz="1000" dirty="0"/>
              <a:t>table(</a:t>
            </a:r>
            <a:r>
              <a:rPr lang="en-US" sz="1000" dirty="0" err="1"/>
              <a:t>icluster$cluster,iris$Species</a:t>
            </a:r>
            <a:r>
              <a:rPr lang="en-US" sz="1000" dirty="0"/>
              <a:t>)</a:t>
            </a:r>
          </a:p>
          <a:p>
            <a:pPr marL="0" indent="0">
              <a:buNone/>
            </a:pPr>
            <a:r>
              <a:rPr lang="en-US" sz="1000" dirty="0"/>
              <a:t># In the table we can see that most of the observations have been clustered correctly </a:t>
            </a:r>
          </a:p>
          <a:p>
            <a:pPr marL="0" indent="0">
              <a:buNone/>
            </a:pPr>
            <a:r>
              <a:rPr lang="en-US" sz="1000" dirty="0"/>
              <a:t># however, 2 of the versicolor have been put in the cluster with all the virginica </a:t>
            </a:r>
          </a:p>
          <a:p>
            <a:pPr marL="0" indent="0">
              <a:buNone/>
            </a:pPr>
            <a:r>
              <a:rPr lang="en-US" sz="1000" dirty="0"/>
              <a:t># and 4 of the </a:t>
            </a:r>
            <a:r>
              <a:rPr lang="en-US" sz="1000" dirty="0" err="1"/>
              <a:t>verginica</a:t>
            </a:r>
            <a:r>
              <a:rPr lang="en-US" sz="1000" dirty="0"/>
              <a:t> have been put in cluster 3 which mostly has versicolor.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CE318-AC09-9449-A108-0B1A69AF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530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77D98-9CBF-9440-BD0D-FF15C275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In-Class Exercises on Trees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89E7B-1333-8644-9159-9DB3D40E2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100" dirty="0"/>
              <a:t>#  Classification </a:t>
            </a:r>
            <a:r>
              <a:rPr lang="en-US" sz="1100" dirty="0" err="1"/>
              <a:t>ctrees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# iris data set</a:t>
            </a:r>
          </a:p>
          <a:p>
            <a:pPr marL="0" indent="0">
              <a:buNone/>
            </a:pPr>
            <a:r>
              <a:rPr lang="en-US" sz="1100" dirty="0"/>
              <a:t># Install the following </a:t>
            </a:r>
            <a:r>
              <a:rPr lang="en-US" sz="1100" dirty="0" err="1"/>
              <a:t>libararies</a:t>
            </a:r>
            <a:r>
              <a:rPr lang="en-US" sz="1100" dirty="0"/>
              <a:t>/packages </a:t>
            </a:r>
          </a:p>
          <a:p>
            <a:pPr marL="0" indent="0">
              <a:buNone/>
            </a:pPr>
            <a:r>
              <a:rPr lang="en-US" sz="1100" dirty="0"/>
              <a:t>library(</a:t>
            </a:r>
            <a:r>
              <a:rPr lang="en-US" sz="1100" dirty="0" err="1"/>
              <a:t>rpart</a:t>
            </a:r>
            <a:r>
              <a:rPr lang="en-US" sz="1100" dirty="0"/>
              <a:t>)</a:t>
            </a:r>
          </a:p>
          <a:p>
            <a:pPr marL="0" indent="0">
              <a:buNone/>
            </a:pPr>
            <a:r>
              <a:rPr lang="en-US" sz="1100" dirty="0"/>
              <a:t>library(</a:t>
            </a:r>
            <a:r>
              <a:rPr lang="en-US" sz="1100" dirty="0" err="1"/>
              <a:t>rpart.plot</a:t>
            </a:r>
            <a:r>
              <a:rPr lang="en-US" sz="1100" dirty="0"/>
              <a:t>)</a:t>
            </a:r>
          </a:p>
          <a:p>
            <a:pPr marL="0" indent="0">
              <a:buNone/>
            </a:pPr>
            <a:r>
              <a:rPr lang="en-US" sz="1100" dirty="0"/>
              <a:t># we will be using the iris dataset</a:t>
            </a:r>
          </a:p>
          <a:p>
            <a:pPr marL="0" indent="0">
              <a:buNone/>
            </a:pPr>
            <a:r>
              <a:rPr lang="en-US" sz="1100" dirty="0"/>
              <a:t>iris</a:t>
            </a:r>
          </a:p>
          <a:p>
            <a:pPr marL="0" indent="0">
              <a:buNone/>
            </a:pPr>
            <a:r>
              <a:rPr lang="en-US" sz="1100" dirty="0"/>
              <a:t>dim(iris) # check the dimensions of the iris dataset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# creating a sample from the iris dataset</a:t>
            </a:r>
          </a:p>
          <a:p>
            <a:pPr marL="0" indent="0">
              <a:buNone/>
            </a:pPr>
            <a:r>
              <a:rPr lang="en-US" sz="1100" dirty="0" err="1"/>
              <a:t>s_iris</a:t>
            </a:r>
            <a:r>
              <a:rPr lang="en-US" sz="1100" dirty="0"/>
              <a:t> &lt;- sample(150,100) </a:t>
            </a:r>
          </a:p>
          <a:p>
            <a:pPr marL="0" indent="0">
              <a:buNone/>
            </a:pPr>
            <a:r>
              <a:rPr lang="en-US" sz="1100" dirty="0" err="1"/>
              <a:t>s_iris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# </a:t>
            </a:r>
            <a:r>
              <a:rPr lang="en-US" sz="1100" dirty="0" err="1"/>
              <a:t>creat</a:t>
            </a:r>
            <a:r>
              <a:rPr lang="en-US" sz="1100" dirty="0"/>
              <a:t> testing and training sets</a:t>
            </a:r>
          </a:p>
          <a:p>
            <a:pPr marL="0" indent="0">
              <a:buNone/>
            </a:pPr>
            <a:r>
              <a:rPr lang="en-US" sz="1100" dirty="0" err="1"/>
              <a:t>iris_train</a:t>
            </a:r>
            <a:r>
              <a:rPr lang="en-US" sz="1100" dirty="0"/>
              <a:t> &lt;-iris[</a:t>
            </a:r>
            <a:r>
              <a:rPr lang="en-US" sz="1100" dirty="0" err="1"/>
              <a:t>s_iris</a:t>
            </a:r>
            <a:r>
              <a:rPr lang="en-US" sz="1100" dirty="0"/>
              <a:t>,]</a:t>
            </a:r>
          </a:p>
          <a:p>
            <a:pPr marL="0" indent="0">
              <a:buNone/>
            </a:pPr>
            <a:r>
              <a:rPr lang="en-US" sz="1100" dirty="0" err="1"/>
              <a:t>iris_test</a:t>
            </a:r>
            <a:r>
              <a:rPr lang="en-US" sz="1100" dirty="0"/>
              <a:t> &lt;-iris[-</a:t>
            </a:r>
            <a:r>
              <a:rPr lang="en-US" sz="1100" dirty="0" err="1"/>
              <a:t>s_iris</a:t>
            </a:r>
            <a:r>
              <a:rPr lang="en-US" sz="1100" dirty="0"/>
              <a:t>,]</a:t>
            </a:r>
          </a:p>
          <a:p>
            <a:pPr marL="0" indent="0">
              <a:buNone/>
            </a:pPr>
            <a:r>
              <a:rPr lang="en-US" sz="1100" dirty="0"/>
              <a:t>dim(</a:t>
            </a:r>
            <a:r>
              <a:rPr lang="en-US" sz="1100" dirty="0" err="1"/>
              <a:t>iris_test</a:t>
            </a:r>
            <a:r>
              <a:rPr lang="en-US" sz="1100" dirty="0"/>
              <a:t>)</a:t>
            </a:r>
          </a:p>
          <a:p>
            <a:pPr marL="0" indent="0">
              <a:buNone/>
            </a:pPr>
            <a:r>
              <a:rPr lang="en-US" sz="1100" dirty="0"/>
              <a:t>dim(</a:t>
            </a:r>
            <a:r>
              <a:rPr lang="en-US" sz="1100" dirty="0" err="1"/>
              <a:t>iris_train</a:t>
            </a:r>
            <a:r>
              <a:rPr lang="en-US" sz="1100" dirty="0"/>
              <a:t>)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# generate the decision tree model</a:t>
            </a:r>
          </a:p>
          <a:p>
            <a:pPr marL="0" indent="0">
              <a:buNone/>
            </a:pPr>
            <a:r>
              <a:rPr lang="en-US" sz="1100" dirty="0" err="1"/>
              <a:t>dectionTreeModel</a:t>
            </a:r>
            <a:r>
              <a:rPr lang="en-US" sz="1100" dirty="0"/>
              <a:t> &lt;- </a:t>
            </a:r>
            <a:r>
              <a:rPr lang="en-US" sz="1100" dirty="0" err="1"/>
              <a:t>rpart</a:t>
            </a:r>
            <a:r>
              <a:rPr lang="en-US" sz="1100" dirty="0"/>
              <a:t>(Species~., </a:t>
            </a:r>
            <a:r>
              <a:rPr lang="en-US" sz="1100" dirty="0" err="1"/>
              <a:t>iris_train</a:t>
            </a:r>
            <a:r>
              <a:rPr lang="en-US" sz="1100" dirty="0"/>
              <a:t>, method = "class")</a:t>
            </a:r>
          </a:p>
          <a:p>
            <a:pPr marL="0" indent="0">
              <a:buNone/>
            </a:pPr>
            <a:r>
              <a:rPr lang="en-US" sz="1100" dirty="0" err="1"/>
              <a:t>dectionTreeModel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#plotting the decision tree model using </a:t>
            </a:r>
            <a:r>
              <a:rPr lang="en-US" sz="1100" dirty="0" err="1"/>
              <a:t>rpart.plot</a:t>
            </a:r>
            <a:r>
              <a:rPr lang="en-US" sz="1100" dirty="0"/>
              <a:t>() function</a:t>
            </a:r>
          </a:p>
          <a:p>
            <a:pPr marL="0" indent="0">
              <a:buNone/>
            </a:pPr>
            <a:r>
              <a:rPr lang="en-US" sz="1100" dirty="0" err="1"/>
              <a:t>rpart.plot</a:t>
            </a:r>
            <a:r>
              <a:rPr lang="en-US" sz="1100" dirty="0"/>
              <a:t>(</a:t>
            </a:r>
            <a:r>
              <a:rPr lang="en-US" sz="1100" dirty="0" err="1"/>
              <a:t>dectionTreeModel</a:t>
            </a:r>
            <a:r>
              <a:rPr lang="en-US" sz="11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B45D1-12BB-A54C-B86E-B1DDA232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0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3F92-7C25-4445-A355-A2C6204E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on </a:t>
            </a:r>
            <a:r>
              <a:rPr lang="en-US" dirty="0" err="1"/>
              <a:t>Dplyr</a:t>
            </a:r>
            <a:r>
              <a:rPr lang="en-US" dirty="0"/>
              <a:t>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07741-6A41-0E46-9549-0E417B87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Work/practice on the code snippet  “Data Manipulation using </a:t>
            </a:r>
            <a:r>
              <a:rPr lang="en-US" dirty="0" err="1"/>
              <a:t>Dplyr</a:t>
            </a:r>
            <a:r>
              <a:rPr lang="en-US" dirty="0"/>
              <a:t>” (code snippet available on LMS). </a:t>
            </a:r>
            <a:r>
              <a:rPr lang="en-US" b="1" dirty="0"/>
              <a:t>HINT: This practice will help you to do some of the Lab2 questions)</a:t>
            </a:r>
          </a:p>
          <a:p>
            <a:r>
              <a:rPr lang="en-US" dirty="0"/>
              <a:t># </a:t>
            </a:r>
            <a:r>
              <a:rPr lang="en-US" dirty="0" err="1"/>
              <a:t>Dplyr</a:t>
            </a:r>
            <a:r>
              <a:rPr lang="en-US" dirty="0"/>
              <a:t> for Data Manipulating</a:t>
            </a:r>
          </a:p>
          <a:p>
            <a:r>
              <a:rPr lang="en-US" dirty="0"/>
              <a:t># </a:t>
            </a:r>
            <a:r>
              <a:rPr lang="en-US" dirty="0" err="1"/>
              <a:t>Tidyr</a:t>
            </a:r>
            <a:r>
              <a:rPr lang="en-US" dirty="0"/>
              <a:t> for Data Cleaning</a:t>
            </a:r>
          </a:p>
          <a:p>
            <a:r>
              <a:rPr lang="en-US" dirty="0"/>
              <a:t># Pipe Operator    %&gt;% </a:t>
            </a:r>
          </a:p>
          <a:p>
            <a:r>
              <a:rPr lang="en-US" dirty="0"/>
              <a:t>The code snippet available on LMS under this week course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64F01-608B-6348-96D6-2E7E0B15B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26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EE7DC-5144-5F48-80B8-BDB69230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806E6-DC40-5A48-A68D-01E4041C8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1800" dirty="0">
                <a:hlinkClick r:id="rId2"/>
              </a:rPr>
              <a:t>https://en.wikipedia.org/wiki/Naive_Bayes_classifier</a:t>
            </a:r>
            <a:endParaRPr lang="en-US" sz="1800" dirty="0"/>
          </a:p>
          <a:p>
            <a:r>
              <a:rPr lang="en-US" sz="1800" dirty="0">
                <a:hlinkClick r:id="rId3"/>
              </a:rPr>
              <a:t>https://en.wikipedia.org/wiki/Probability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https://en.wikipedia.org/wiki/Bayes%27_theorem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https://www.analyticsvidhya.com/blog/2017/02/basic-probability-data-science-with-examples/</a:t>
            </a:r>
            <a:endParaRPr lang="en-US" sz="1800" dirty="0"/>
          </a:p>
          <a:p>
            <a:r>
              <a:rPr lang="en-US" sz="1800" dirty="0">
                <a:hlinkClick r:id="rId6"/>
              </a:rPr>
              <a:t>https://towardsdatascience.com/decision-trees-d07e0f420175</a:t>
            </a:r>
            <a:endParaRPr lang="en-US" sz="1800" dirty="0"/>
          </a:p>
          <a:p>
            <a:r>
              <a:rPr lang="en-US" sz="1800" dirty="0"/>
              <a:t>Decision Tree Learning </a:t>
            </a:r>
            <a:r>
              <a:rPr lang="en-US" sz="1800" dirty="0">
                <a:hlinkClick r:id="rId7"/>
              </a:rPr>
              <a:t>http://www.doc.ic.ac.uk/~sgc/teaching/pre2012/v231/lecture11.html</a:t>
            </a:r>
            <a:endParaRPr lang="en-US" sz="1800" dirty="0"/>
          </a:p>
          <a:p>
            <a:r>
              <a:rPr lang="en-US" sz="1800" dirty="0">
                <a:hlinkClick r:id="rId8"/>
              </a:rPr>
              <a:t>https://www.datacamp.com/community/tutorials/decision-trees-R</a:t>
            </a:r>
            <a:endParaRPr lang="en-US" sz="1800" dirty="0"/>
          </a:p>
          <a:p>
            <a:r>
              <a:rPr lang="en-US" sz="1800" dirty="0"/>
              <a:t>Introduction to Statistical Learning with Applications in R, 7</a:t>
            </a:r>
            <a:r>
              <a:rPr lang="en-US" sz="1800" baseline="30000" dirty="0"/>
              <a:t>th</a:t>
            </a:r>
            <a:r>
              <a:rPr lang="en-US" sz="1800" dirty="0"/>
              <a:t> Edition, Chapter 10 – KMeans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5428C-E261-3D45-ADF2-34C4F687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11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4D13-7097-5C41-AE70-45392FAB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check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50A79-47C7-0E46-AFA1-8A71952D2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sz="2800" dirty="0"/>
              <a:t>Make sure to check with the instructor or TA </a:t>
            </a:r>
          </a:p>
          <a:p>
            <a:pPr marL="0" indent="0">
              <a:buNone/>
            </a:pPr>
            <a:r>
              <a:rPr lang="en-US" sz="2800" dirty="0"/>
              <a:t>     about your </a:t>
            </a:r>
            <a:r>
              <a:rPr lang="en-US" sz="2800" b="1" u="sng" dirty="0"/>
              <a:t>project proposal dataset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( </a:t>
            </a:r>
            <a:r>
              <a:rPr lang="en-US" sz="2800" b="1" dirty="0"/>
              <a:t>By now you should have selected a dataset or a plan to choose a dataset, </a:t>
            </a:r>
            <a:r>
              <a:rPr lang="en-US" sz="2800" b="1" u="sng" dirty="0"/>
              <a:t>if not speak to me before end of the today’s class</a:t>
            </a:r>
            <a:r>
              <a:rPr lang="en-US" sz="2800" dirty="0"/>
              <a:t>…)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2) Show your “dataset” that you are planning work with, we need to document it so that we know if there are multiple students working on the same dataset. (</a:t>
            </a:r>
            <a:r>
              <a:rPr lang="en-US" sz="2800" b="1" dirty="0"/>
              <a:t>This is important! Make sure to check-in your project dataset with the instructor before end of the Friday (10/02/2020 lab</a:t>
            </a:r>
            <a:r>
              <a:rPr lang="en-US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B8B34-4189-254E-BA29-B354F235E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19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CACB-F820-624E-9A68-43670216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5D207-36D2-0346-9E29-6A30A7D95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0500" y="602673"/>
                <a:ext cx="8763000" cy="5791200"/>
              </a:xfrm>
            </p:spPr>
            <p:txBody>
              <a:bodyPr/>
              <a:lstStyle/>
              <a:p>
                <a:r>
                  <a:rPr lang="en-US" dirty="0"/>
                  <a:t>Before dive into Naïve Bayes, Lets go over some definitions in probability. </a:t>
                </a:r>
              </a:p>
              <a:p>
                <a:r>
                  <a:rPr lang="en-US" dirty="0"/>
                  <a:t>Probability is the measure of the likelihood that an event will occur. </a:t>
                </a:r>
              </a:p>
              <a:p>
                <a:r>
                  <a:rPr lang="en-US" dirty="0"/>
                  <a:t>In other words, probability is a measurement of how likely an event occurs.</a:t>
                </a:r>
              </a:p>
              <a:p>
                <a:r>
                  <a:rPr lang="en-US" i="1" dirty="0"/>
                  <a:t>Probability of event </a:t>
                </a:r>
                <a:r>
                  <a:rPr lang="en-US" b="1" i="1" dirty="0"/>
                  <a:t>A</a:t>
                </a:r>
                <a:r>
                  <a:rPr lang="en-US" dirty="0"/>
                  <a:t>: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𝒘𝒂𝒚𝒔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𝒇𝒐𝒓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𝒑𝒐𝒔𝒔𝒊𝒃𝒍𝒆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𝒐𝒖𝒕𝒄𝒐𝒎𝒆𝒔</m:t>
                          </m:r>
                        </m:den>
                      </m:f>
                    </m:oMath>
                  </m:oMathPara>
                </a14:m>
                <a:endParaRPr lang="en-US" b="1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5D207-36D2-0346-9E29-6A30A7D95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602673"/>
                <a:ext cx="8763000" cy="5791200"/>
              </a:xfrm>
              <a:blipFill>
                <a:blip r:embed="rId3"/>
                <a:stretch>
                  <a:fillRect l="-1592" t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94A1A-757E-A145-9134-E6481D88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72500-741F-CD4C-A475-68EB8A954F30}"/>
              </a:ext>
            </a:extLst>
          </p:cNvPr>
          <p:cNvSpPr txBox="1"/>
          <p:nvPr/>
        </p:nvSpPr>
        <p:spPr>
          <a:xfrm>
            <a:off x="4161" y="6519446"/>
            <a:ext cx="4754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Reference: https://</a:t>
            </a:r>
            <a:r>
              <a:rPr lang="en-US" sz="1600" dirty="0" err="1"/>
              <a:t>en.wikipedia.org</a:t>
            </a:r>
            <a:r>
              <a:rPr lang="en-US" sz="1600" dirty="0"/>
              <a:t>/wiki/Probability</a:t>
            </a:r>
          </a:p>
        </p:txBody>
      </p:sp>
    </p:spTree>
    <p:extLst>
      <p:ext uri="{BB962C8B-B14F-4D97-AF65-F5344CB8AC3E}">
        <p14:creationId xmlns:p14="http://schemas.microsoft.com/office/powerpoint/2010/main" val="148544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CACB-F820-624E-9A68-43670216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5D207-36D2-0346-9E29-6A30A7D95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602673"/>
            <a:ext cx="8763000" cy="57912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Before dive into Naïve Bayes, You should know/understand the two probability concepts: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1) Joint Probability</a:t>
            </a:r>
          </a:p>
          <a:p>
            <a:pPr marL="0" indent="0">
              <a:buNone/>
            </a:pPr>
            <a:r>
              <a:rPr lang="en-US" dirty="0"/>
              <a:t>	2) Conditional Probability</a:t>
            </a:r>
          </a:p>
          <a:p>
            <a:endParaRPr lang="en-US" b="0" i="1" dirty="0">
              <a:latin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94A1A-757E-A145-9134-E6481D88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72500-741F-CD4C-A475-68EB8A954F30}"/>
              </a:ext>
            </a:extLst>
          </p:cNvPr>
          <p:cNvSpPr txBox="1"/>
          <p:nvPr/>
        </p:nvSpPr>
        <p:spPr>
          <a:xfrm>
            <a:off x="4161" y="6519446"/>
            <a:ext cx="4754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Reference: https://</a:t>
            </a:r>
            <a:r>
              <a:rPr lang="en-US" sz="1600" dirty="0" err="1"/>
              <a:t>en.wikipedia.org</a:t>
            </a:r>
            <a:r>
              <a:rPr lang="en-US" sz="1600" dirty="0"/>
              <a:t>/wiki/Probability</a:t>
            </a:r>
          </a:p>
        </p:txBody>
      </p:sp>
    </p:spTree>
    <p:extLst>
      <p:ext uri="{BB962C8B-B14F-4D97-AF65-F5344CB8AC3E}">
        <p14:creationId xmlns:p14="http://schemas.microsoft.com/office/powerpoint/2010/main" val="2495476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CACB-F820-624E-9A68-43670216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5D207-36D2-0346-9E29-6A30A7D95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655601"/>
            <a:ext cx="8763000" cy="5274599"/>
          </a:xfrm>
        </p:spPr>
        <p:txBody>
          <a:bodyPr/>
          <a:lstStyle/>
          <a:p>
            <a:pPr marL="0" indent="0">
              <a:buNone/>
            </a:pPr>
            <a:r>
              <a:rPr lang="en-US" sz="2800" b="1" u="sng" dirty="0"/>
              <a:t>Joint Probability</a:t>
            </a:r>
            <a:r>
              <a:rPr lang="en-US" sz="2800" dirty="0"/>
              <a:t>: </a:t>
            </a:r>
            <a:r>
              <a:rPr lang="en-US" sz="2800" b="1" i="1" dirty="0"/>
              <a:t>specifies the probability of event A and event B occurring together</a:t>
            </a:r>
            <a:r>
              <a:rPr lang="en-US" sz="2800" dirty="0"/>
              <a:t>.</a:t>
            </a:r>
            <a:endParaRPr lang="en-US" sz="2800" b="1" u="sng" dirty="0"/>
          </a:p>
          <a:p>
            <a:pPr marL="0" indent="0">
              <a:buNone/>
            </a:pPr>
            <a:r>
              <a:rPr lang="en-US" dirty="0"/>
              <a:t>         </a:t>
            </a:r>
            <a:r>
              <a:rPr lang="en-US" i="1" dirty="0"/>
              <a:t>Joint Probability A and 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b="0" i="1" dirty="0">
              <a:latin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94A1A-757E-A145-9134-E6481D88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72500-741F-CD4C-A475-68EB8A954F30}"/>
              </a:ext>
            </a:extLst>
          </p:cNvPr>
          <p:cNvSpPr txBox="1"/>
          <p:nvPr/>
        </p:nvSpPr>
        <p:spPr>
          <a:xfrm>
            <a:off x="177858" y="6529516"/>
            <a:ext cx="4673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Joint_probability_distribution</a:t>
            </a:r>
            <a:endParaRPr lang="en-US" sz="1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C8E70E-2C51-8844-9E97-0C3233AE9946}"/>
              </a:ext>
            </a:extLst>
          </p:cNvPr>
          <p:cNvGrpSpPr/>
          <p:nvPr/>
        </p:nvGrpSpPr>
        <p:grpSpPr>
          <a:xfrm>
            <a:off x="1206949" y="1705588"/>
            <a:ext cx="6032051" cy="4014554"/>
            <a:chOff x="1206949" y="1677446"/>
            <a:chExt cx="6032051" cy="40145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03375A-8106-2B4F-B13F-A91131BDE192}"/>
                </a:ext>
              </a:extLst>
            </p:cNvPr>
            <p:cNvSpPr/>
            <p:nvPr/>
          </p:nvSpPr>
          <p:spPr bwMode="auto">
            <a:xfrm>
              <a:off x="1547664" y="2451640"/>
              <a:ext cx="5691336" cy="32403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3C9D31-4A3B-E049-83B5-A6F46BEEAEC9}"/>
                </a:ext>
              </a:extLst>
            </p:cNvPr>
            <p:cNvSpPr/>
            <p:nvPr/>
          </p:nvSpPr>
          <p:spPr bwMode="auto">
            <a:xfrm>
              <a:off x="2726486" y="3659832"/>
              <a:ext cx="2217178" cy="172819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C8D2294-1958-2244-8329-76905C07A8FC}"/>
                </a:ext>
              </a:extLst>
            </p:cNvPr>
            <p:cNvSpPr/>
            <p:nvPr/>
          </p:nvSpPr>
          <p:spPr bwMode="auto">
            <a:xfrm>
              <a:off x="3999446" y="3660986"/>
              <a:ext cx="2217178" cy="172819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F541F9-E9FA-6E4B-A1A0-9BEDE31CE8F3}"/>
                </a:ext>
              </a:extLst>
            </p:cNvPr>
            <p:cNvSpPr txBox="1"/>
            <p:nvPr/>
          </p:nvSpPr>
          <p:spPr>
            <a:xfrm>
              <a:off x="2051720" y="3429000"/>
              <a:ext cx="925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P(A)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7D886B-F3B3-9741-90C8-C572C02E5306}"/>
                </a:ext>
              </a:extLst>
            </p:cNvPr>
            <p:cNvSpPr txBox="1"/>
            <p:nvPr/>
          </p:nvSpPr>
          <p:spPr>
            <a:xfrm>
              <a:off x="5868144" y="3429000"/>
              <a:ext cx="864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P(B)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8BBECF-4E23-E041-BFF1-42CFC8B2AE5E}"/>
                </a:ext>
              </a:extLst>
            </p:cNvPr>
            <p:cNvSpPr txBox="1"/>
            <p:nvPr/>
          </p:nvSpPr>
          <p:spPr>
            <a:xfrm>
              <a:off x="4088252" y="4354651"/>
              <a:ext cx="7889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P(A,B)</a:t>
              </a:r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E4FA8D5-9EEB-3649-BB02-2424024A10E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35075" y="2181502"/>
              <a:ext cx="558257" cy="217314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7E6A1ED-9DB7-C647-9E8B-4234E2255DBB}"/>
                </a:ext>
              </a:extLst>
            </p:cNvPr>
            <p:cNvSpPr/>
            <p:nvPr/>
          </p:nvSpPr>
          <p:spPr bwMode="auto">
            <a:xfrm>
              <a:off x="1206949" y="1677446"/>
              <a:ext cx="4680520" cy="504056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511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CACB-F820-624E-9A68-43670216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5D207-36D2-0346-9E29-6A30A7D95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0500" y="655601"/>
                <a:ext cx="8763000" cy="52745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u="sng" dirty="0"/>
                  <a:t>Joint Probability</a:t>
                </a:r>
                <a:r>
                  <a:rPr lang="en-US" dirty="0"/>
                  <a:t>: </a:t>
                </a:r>
                <a:r>
                  <a:rPr lang="en-US" b="1" i="1" dirty="0"/>
                  <a:t>specifies the probability of event A and event B occurring together</a:t>
                </a:r>
                <a:r>
                  <a:rPr lang="en-US" dirty="0"/>
                  <a:t>.</a:t>
                </a:r>
                <a:endParaRPr lang="en-US" b="1" u="sng" dirty="0"/>
              </a:p>
              <a:p>
                <a:pPr marL="0" indent="0">
                  <a:buNone/>
                </a:pPr>
                <a:r>
                  <a:rPr lang="en-US" sz="2800" dirty="0"/>
                  <a:t>If the two events are independent,</a:t>
                </a:r>
              </a:p>
              <a:p>
                <a:pPr marL="0" indent="0">
                  <a:buNone/>
                </a:pPr>
                <a:r>
                  <a:rPr lang="en-US" sz="2800" dirty="0"/>
                  <a:t>What is the probability of getting two 6’s when   </a:t>
                </a:r>
              </a:p>
              <a:p>
                <a:pPr marL="0" indent="0">
                  <a:buNone/>
                </a:pPr>
                <a:r>
                  <a:rPr lang="en-US" sz="2800" dirty="0"/>
                  <a:t>you roll two dice? </a:t>
                </a:r>
              </a:p>
              <a:p>
                <a:pPr marL="0" indent="0">
                  <a:buNone/>
                </a:pPr>
                <a:r>
                  <a:rPr lang="en-US" sz="2800" dirty="0"/>
                  <a:t>        The probability of rolling(getting) two 6’s:</a:t>
                </a:r>
              </a:p>
              <a:p>
                <a:pPr marL="0" indent="0">
                  <a:buNone/>
                </a:pP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5D207-36D2-0346-9E29-6A30A7D95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655601"/>
                <a:ext cx="8763000" cy="5274599"/>
              </a:xfrm>
              <a:blipFill>
                <a:blip r:embed="rId3"/>
                <a:stretch>
                  <a:fillRect l="-1737" t="-1442" r="-2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94A1A-757E-A145-9134-E6481D88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72500-741F-CD4C-A475-68EB8A954F30}"/>
              </a:ext>
            </a:extLst>
          </p:cNvPr>
          <p:cNvSpPr txBox="1"/>
          <p:nvPr/>
        </p:nvSpPr>
        <p:spPr>
          <a:xfrm>
            <a:off x="171888" y="6323111"/>
            <a:ext cx="4673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Joint_probability_distribution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E5F1A-703C-D84F-B72B-4606C70EA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852" y="5247398"/>
            <a:ext cx="2112934" cy="1579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67DE5E-EECA-1646-945C-A613EBE4CA71}"/>
              </a:ext>
            </a:extLst>
          </p:cNvPr>
          <p:cNvSpPr txBox="1"/>
          <p:nvPr/>
        </p:nvSpPr>
        <p:spPr>
          <a:xfrm>
            <a:off x="8562" y="6585801"/>
            <a:ext cx="509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Image/Photo Credit: https://</a:t>
            </a:r>
            <a:r>
              <a:rPr lang="en-US" sz="1200" dirty="0" err="1"/>
              <a:t>pngtree.com</a:t>
            </a:r>
            <a:r>
              <a:rPr lang="en-US" sz="1200" dirty="0"/>
              <a:t>/</a:t>
            </a:r>
            <a:r>
              <a:rPr lang="en-US" sz="1200" dirty="0" err="1"/>
              <a:t>freepng</a:t>
            </a:r>
            <a:r>
              <a:rPr lang="en-US" sz="1200" dirty="0"/>
              <a:t>/two-dice_1504759.html</a:t>
            </a:r>
          </a:p>
        </p:txBody>
      </p:sp>
    </p:spTree>
    <p:extLst>
      <p:ext uri="{BB962C8B-B14F-4D97-AF65-F5344CB8AC3E}">
        <p14:creationId xmlns:p14="http://schemas.microsoft.com/office/powerpoint/2010/main" val="287460645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111797</TotalTime>
  <Words>5026</Words>
  <Application>Microsoft Macintosh PowerPoint</Application>
  <PresentationFormat>On-screen Show (4:3)</PresentationFormat>
  <Paragraphs>523</Paragraphs>
  <Slides>56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Arial</vt:lpstr>
      <vt:lpstr>Cambria Math</vt:lpstr>
      <vt:lpstr>Blank Presentation</vt:lpstr>
      <vt:lpstr>Naïve Bayes, KNN, KMeans &amp; Decision Trees </vt:lpstr>
      <vt:lpstr>Naïve Bayes – what is it?</vt:lpstr>
      <vt:lpstr>Naïve Bayes</vt:lpstr>
      <vt:lpstr>Naïve Bayes</vt:lpstr>
      <vt:lpstr>Naïve Bayes</vt:lpstr>
      <vt:lpstr>Probability …</vt:lpstr>
      <vt:lpstr>Probability …</vt:lpstr>
      <vt:lpstr>Probability …</vt:lpstr>
      <vt:lpstr>Probability …</vt:lpstr>
      <vt:lpstr>Probability …</vt:lpstr>
      <vt:lpstr>Bayes Theorem…</vt:lpstr>
      <vt:lpstr>Classification using Probabilities</vt:lpstr>
      <vt:lpstr>PowerPoint Presentation</vt:lpstr>
      <vt:lpstr>PowerPoint Presentation</vt:lpstr>
      <vt:lpstr>PowerPoint Presentation</vt:lpstr>
      <vt:lpstr>PowerPoint Presentation</vt:lpstr>
      <vt:lpstr>Digging into iris</vt:lpstr>
      <vt:lpstr>PowerPoint Presentation</vt:lpstr>
      <vt:lpstr>Decision Trees</vt:lpstr>
      <vt:lpstr>Advantages and Disadvantages of Decision Trees</vt:lpstr>
      <vt:lpstr>Advantages and Disadvantages of Decision Trees</vt:lpstr>
      <vt:lpstr>Decision Tree - Classification</vt:lpstr>
      <vt:lpstr>Decision Trees</vt:lpstr>
      <vt:lpstr>Decision Tree</vt:lpstr>
      <vt:lpstr>Decision Tree</vt:lpstr>
      <vt:lpstr>Decision Tree</vt:lpstr>
      <vt:lpstr>Decision Tree</vt:lpstr>
      <vt:lpstr>Decision Tree</vt:lpstr>
      <vt:lpstr>Decision Tree</vt:lpstr>
      <vt:lpstr>Impurity Measure </vt:lpstr>
      <vt:lpstr>Impurity Measure </vt:lpstr>
      <vt:lpstr>PowerPoint Presentation</vt:lpstr>
      <vt:lpstr>When to Stop splitting the nodes? </vt:lpstr>
      <vt:lpstr>Stopping criteria</vt:lpstr>
      <vt:lpstr>PowerPoint Presentation</vt:lpstr>
      <vt:lpstr>PowerPoint Presentation</vt:lpstr>
      <vt:lpstr>PowerPoint Presentation</vt:lpstr>
      <vt:lpstr>PowerPoint Presentation</vt:lpstr>
      <vt:lpstr>rpart.plot(dectionTreeModel)</vt:lpstr>
      <vt:lpstr>KNN Classifier</vt:lpstr>
      <vt:lpstr>PowerPoint Presentation</vt:lpstr>
      <vt:lpstr>K-Means</vt:lpstr>
      <vt:lpstr>K-Means Algorithm</vt:lpstr>
      <vt:lpstr>K-Means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In-Class Exercise: KNN - Abalone</vt:lpstr>
      <vt:lpstr>In-Class Exercise KNN – Abalone continue…</vt:lpstr>
      <vt:lpstr>In-Class Exercise K-Means Iris dataset</vt:lpstr>
      <vt:lpstr>In-Class Exercises on Trees</vt:lpstr>
      <vt:lpstr>Practice on Dplyr Example </vt:lpstr>
      <vt:lpstr>References</vt:lpstr>
      <vt:lpstr>Datasets check !</vt:lpstr>
    </vt:vector>
  </TitlesOfParts>
  <Company>HAO/ESSL/NCAR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Peter Fox</dc:creator>
  <cp:lastModifiedBy>Munasinghe, Thilanka</cp:lastModifiedBy>
  <cp:revision>670</cp:revision>
  <cp:lastPrinted>2007-01-04T17:13:00Z</cp:lastPrinted>
  <dcterms:created xsi:type="dcterms:W3CDTF">2017-02-12T23:25:58Z</dcterms:created>
  <dcterms:modified xsi:type="dcterms:W3CDTF">2020-09-29T13:43:25Z</dcterms:modified>
</cp:coreProperties>
</file>